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  <p:sldId id="257" r:id="rId3"/>
  </p:sldIdLst>
  <p:sldSz cx="7772400" cy="10058400"/>
  <p:notesSz cx="7772400" cy="10058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301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775515"/>
              </p:ext>
            </p:extLst>
          </p:nvPr>
        </p:nvGraphicFramePr>
        <p:xfrm>
          <a:off x="204825" y="521830"/>
          <a:ext cx="7352662" cy="8545365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48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0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3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742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CONCEPTO</a:t>
                      </a: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CARACTERÍSTICAS</a:t>
                      </a: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SEMEJANZAS</a:t>
                      </a: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DIFERENCIAS</a:t>
                      </a:r>
                    </a:p>
                  </a:txBody>
                  <a:tcPr marL="0" marR="0" marT="254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98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sz="9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LENGUA:</a:t>
                      </a: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sz="9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LENGUA:</a:t>
                      </a: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6252">
                <a:tc row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LENGUAJE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0" marR="130175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endParaRPr lang="es-ES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30175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30175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30175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30175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30175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30175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30175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30175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30175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ocupado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para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poder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transmitir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forma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precisa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pensamientos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siendo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así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instrumento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universal de la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comunicación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59690" marB="0"/>
                </a:tc>
                <a:tc rowSpan="2">
                  <a:txBody>
                    <a:bodyPr/>
                    <a:lstStyle/>
                    <a:p>
                      <a:pPr marL="0" marR="193040" indent="-200025" algn="ctr">
                        <a:lnSpc>
                          <a:spcPct val="102899"/>
                        </a:lnSpc>
                        <a:spcBef>
                          <a:spcPts val="0"/>
                        </a:spcBef>
                        <a:buChar char="●"/>
                        <a:tabLst>
                          <a:tab pos="312420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humano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comunicación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74295" indent="-193675" algn="ctr">
                        <a:lnSpc>
                          <a:spcPts val="1300"/>
                        </a:lnSpc>
                        <a:spcBef>
                          <a:spcPts val="0"/>
                        </a:spcBef>
                        <a:buChar char="●"/>
                        <a:tabLst>
                          <a:tab pos="193675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Capacidad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humana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para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comunicarse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lvl="1" indent="-112395" algn="ctr">
                        <a:lnSpc>
                          <a:spcPts val="1230"/>
                        </a:lnSpc>
                        <a:spcBef>
                          <a:spcPts val="0"/>
                        </a:spcBef>
                        <a:buChar char="●"/>
                        <a:tabLst>
                          <a:tab pos="258445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Fenómeno existencial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 caracteriza al hombre.</a:t>
                      </a:r>
                    </a:p>
                    <a:p>
                      <a:pPr marL="0" marR="155575" lvl="1" indent="-275590" algn="ctr">
                        <a:lnSpc>
                          <a:spcPts val="1300"/>
                        </a:lnSpc>
                        <a:spcBef>
                          <a:spcPts val="0"/>
                        </a:spcBef>
                        <a:buChar char="●"/>
                        <a:tabLst>
                          <a:tab pos="275590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Constante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cambio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evolución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lvl="1" indent="-112395" algn="ctr">
                        <a:lnSpc>
                          <a:spcPts val="1230"/>
                        </a:lnSpc>
                        <a:spcBef>
                          <a:spcPts val="0"/>
                        </a:spcBef>
                        <a:buChar char="●"/>
                        <a:tabLst>
                          <a:tab pos="294005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Conjunto de sonidos</a:t>
                      </a:r>
                    </a:p>
                    <a:p>
                      <a:pPr marL="0" marR="75565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articulados con el que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humano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manifiesta lo que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siente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piensa.</a:t>
                      </a:r>
                    </a:p>
                    <a:p>
                      <a:pPr marL="0" marR="60960" indent="8255" algn="ctr">
                        <a:lnSpc>
                          <a:spcPts val="1300"/>
                        </a:lnSpc>
                        <a:spcBef>
                          <a:spcPts val="0"/>
                        </a:spcBef>
                        <a:buChar char="●"/>
                        <a:tabLst>
                          <a:tab pos="189230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Racional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ya que se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hace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la razón para poder</a:t>
                      </a:r>
                    </a:p>
                    <a:p>
                      <a:pPr marL="0" algn="ctr">
                        <a:lnSpc>
                          <a:spcPts val="1230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combinar diferentes</a:t>
                      </a:r>
                    </a:p>
                    <a:p>
                      <a:pPr marL="0" marR="241300" indent="-243840" algn="ctr">
                        <a:lnSpc>
                          <a:spcPct val="102099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signos y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elaborar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un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enunciado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59055" marB="0"/>
                </a:tc>
                <a:tc>
                  <a:txBody>
                    <a:bodyPr/>
                    <a:lstStyle/>
                    <a:p>
                      <a:pPr marL="0" marR="433705" algn="ctr">
                        <a:lnSpc>
                          <a:spcPct val="102899"/>
                        </a:lnSpc>
                        <a:spcBef>
                          <a:spcPts val="0"/>
                        </a:spcBef>
                        <a:buFont typeface="Calibri"/>
                        <a:buChar char="●"/>
                        <a:tabLst>
                          <a:tab pos="17970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 de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comunicación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381635" algn="ctr">
                        <a:lnSpc>
                          <a:spcPts val="1300"/>
                        </a:lnSpc>
                        <a:spcBef>
                          <a:spcPts val="0"/>
                        </a:spcBef>
                        <a:buChar char="●"/>
                        <a:tabLst>
                          <a:tab pos="179070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Capacidad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comunicarse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indent="-112395" algn="ctr">
                        <a:lnSpc>
                          <a:spcPts val="1230"/>
                        </a:lnSpc>
                        <a:spcBef>
                          <a:spcPts val="0"/>
                        </a:spcBef>
                        <a:buChar char="●"/>
                        <a:tabLst>
                          <a:tab pos="179070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Sonidos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articulados.</a:t>
                      </a:r>
                    </a:p>
                    <a:p>
                      <a:pPr marL="0" marR="210185" algn="ctr">
                        <a:lnSpc>
                          <a:spcPts val="1300"/>
                        </a:lnSpc>
                        <a:spcBef>
                          <a:spcPts val="0"/>
                        </a:spcBef>
                        <a:buChar char="●"/>
                        <a:tabLst>
                          <a:tab pos="179070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Conformado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palabras.</a:t>
                      </a:r>
                    </a:p>
                  </a:txBody>
                  <a:tcPr marL="0" marR="0" marT="59055" marB="0"/>
                </a:tc>
                <a:tc>
                  <a:txBody>
                    <a:bodyPr/>
                    <a:lstStyle/>
                    <a:p>
                      <a:pPr marL="0" marR="80645" algn="ctr">
                        <a:lnSpc>
                          <a:spcPct val="102499"/>
                        </a:lnSpc>
                        <a:spcBef>
                          <a:spcPts val="0"/>
                        </a:spcBef>
                        <a:buChar char="●"/>
                        <a:tabLst>
                          <a:tab pos="17843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lingüístico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características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diferentes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indent="-11176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har char="●"/>
                        <a:tabLst>
                          <a:tab pos="178435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Tradición literaria.</a:t>
                      </a:r>
                    </a:p>
                    <a:p>
                      <a:pPr marL="0" marR="94615" algn="ctr">
                        <a:lnSpc>
                          <a:spcPts val="1300"/>
                        </a:lnSpc>
                        <a:spcBef>
                          <a:spcPts val="0"/>
                        </a:spcBef>
                        <a:buChar char="●"/>
                        <a:tabLst>
                          <a:tab pos="17843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 función principal es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comunicación.</a:t>
                      </a:r>
                    </a:p>
                  </a:txBody>
                  <a:tcPr marL="0" marR="0" marT="5969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010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9898FF"/>
                      </a:solidFill>
                      <a:prstDash val="solid"/>
                    </a:lnL>
                    <a:lnR w="6350">
                      <a:solidFill>
                        <a:srgbClr val="9898FF"/>
                      </a:solidFill>
                      <a:prstDash val="solid"/>
                    </a:lnR>
                    <a:lnB w="6350">
                      <a:solidFill>
                        <a:srgbClr val="9898FF"/>
                      </a:solidFill>
                      <a:prstDash val="solid"/>
                    </a:lnB>
                    <a:solidFill>
                      <a:srgbClr val="E7E7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9690" marB="0">
                    <a:lnL w="6350">
                      <a:solidFill>
                        <a:srgbClr val="9898FF"/>
                      </a:solidFill>
                      <a:prstDash val="solid"/>
                    </a:lnL>
                    <a:lnR w="6350">
                      <a:solidFill>
                        <a:srgbClr val="9898FF"/>
                      </a:solidFill>
                      <a:prstDash val="solid"/>
                    </a:lnR>
                    <a:lnB w="6350">
                      <a:solidFill>
                        <a:srgbClr val="9898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9055" marB="0">
                    <a:lnL w="6350">
                      <a:solidFill>
                        <a:srgbClr val="9898FF"/>
                      </a:solidFill>
                      <a:prstDash val="solid"/>
                    </a:lnL>
                    <a:lnR w="6350">
                      <a:solidFill>
                        <a:srgbClr val="9898FF"/>
                      </a:solidFill>
                      <a:prstDash val="solid"/>
                    </a:lnR>
                    <a:lnB w="6350">
                      <a:solidFill>
                        <a:srgbClr val="9898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HABLA:</a:t>
                      </a: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50495" algn="ctr">
                        <a:lnSpc>
                          <a:spcPct val="102099"/>
                        </a:lnSpc>
                        <a:spcBef>
                          <a:spcPts val="0"/>
                        </a:spcBef>
                        <a:buChar char="●"/>
                        <a:tabLst>
                          <a:tab pos="179070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Desarrolladas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humanos.</a:t>
                      </a:r>
                    </a:p>
                    <a:p>
                      <a:pPr marL="0" indent="-11239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har char="●"/>
                        <a:tabLst>
                          <a:tab pos="179070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Relación cíclica.</a:t>
                      </a:r>
                    </a:p>
                    <a:p>
                      <a:pPr marL="0" marR="304800" algn="ctr">
                        <a:lnSpc>
                          <a:spcPts val="1300"/>
                        </a:lnSpc>
                        <a:spcBef>
                          <a:spcPts val="0"/>
                        </a:spcBef>
                        <a:buChar char="●"/>
                        <a:tabLst>
                          <a:tab pos="14922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Compuesta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elementos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9398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HABLA:</a:t>
                      </a: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20370" algn="ctr">
                        <a:lnSpc>
                          <a:spcPct val="102099"/>
                        </a:lnSpc>
                        <a:spcBef>
                          <a:spcPts val="0"/>
                        </a:spcBef>
                        <a:buSzPct val="90476"/>
                        <a:buChar char="●"/>
                        <a:tabLst>
                          <a:tab pos="14922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es un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lingüístico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153670" algn="ctr">
                        <a:lnSpc>
                          <a:spcPct val="102499"/>
                        </a:lnSpc>
                        <a:spcBef>
                          <a:spcPts val="0"/>
                        </a:spcBef>
                        <a:buSzPct val="90476"/>
                        <a:buChar char="●"/>
                        <a:tabLst>
                          <a:tab pos="14922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Manifestado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cada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individuo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un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momento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concreto.</a:t>
                      </a:r>
                    </a:p>
                    <a:p>
                      <a:pPr marL="0" marR="254635" algn="ctr">
                        <a:lnSpc>
                          <a:spcPts val="1300"/>
                        </a:lnSpc>
                        <a:spcBef>
                          <a:spcPts val="0"/>
                        </a:spcBef>
                        <a:buSzPct val="90476"/>
                        <a:buChar char="●"/>
                        <a:tabLst>
                          <a:tab pos="14922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Forma de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hablar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del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individuo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9398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701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LENGUAJE:</a:t>
                      </a:r>
                      <a:endParaRPr sz="9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LENGUAJE:</a:t>
                      </a:r>
                      <a:endParaRPr sz="9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254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75091">
                <a:tc row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4135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endParaRPr lang="es-ES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4135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4135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4135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4135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4135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4135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 de signos y/o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señales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verbales,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hace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referencia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un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específico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del que se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valen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las personas para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comunicarse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propias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comunidad,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época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grupo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social.</a:t>
                      </a: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0" indent="-113030" algn="ctr">
                        <a:lnSpc>
                          <a:spcPts val="1120"/>
                        </a:lnSpc>
                        <a:spcBef>
                          <a:spcPts val="0"/>
                        </a:spcBef>
                        <a:buChar char="●"/>
                        <a:tabLst>
                          <a:tab pos="554990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 de</a:t>
                      </a:r>
                    </a:p>
                    <a:p>
                      <a:pPr marL="0" indent="-6604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comunicación verbal y</a:t>
                      </a:r>
                    </a:p>
                    <a:p>
                      <a:pPr marL="0" marR="245745" indent="-219710" algn="ctr">
                        <a:lnSpc>
                          <a:spcPct val="102099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escrito, propio de la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comunidad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156845" indent="4445" algn="ctr">
                        <a:lnSpc>
                          <a:spcPct val="102099"/>
                        </a:lnSpc>
                        <a:spcBef>
                          <a:spcPts val="0"/>
                        </a:spcBef>
                        <a:buChar char="●"/>
                        <a:tabLst>
                          <a:tab pos="281940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abstracto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signos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lingüísticos, más</a:t>
                      </a:r>
                    </a:p>
                    <a:p>
                      <a:pPr marL="0" marR="309245" indent="-114935" algn="ctr">
                        <a:lnSpc>
                          <a:spcPct val="102099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adecuado y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útil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al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comunicarse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280670" lvl="1" indent="-274320" algn="ctr">
                        <a:lnSpc>
                          <a:spcPct val="102099"/>
                        </a:lnSpc>
                        <a:spcBef>
                          <a:spcPts val="0"/>
                        </a:spcBef>
                        <a:buChar char="●"/>
                        <a:tabLst>
                          <a:tab pos="401320" algn="l"/>
                        </a:tabLst>
                      </a:pP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Conformado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palabras</a:t>
                      </a:r>
                    </a:p>
                    <a:p>
                      <a:pPr marL="0" marR="61594" indent="57150" algn="ctr">
                        <a:lnSpc>
                          <a:spcPct val="102099"/>
                        </a:lnSpc>
                        <a:spcBef>
                          <a:spcPts val="0"/>
                        </a:spcBef>
                        <a:buChar char="●"/>
                        <a:tabLst>
                          <a:tab pos="20891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Funciona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como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código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hablante elige los signos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los articula.</a:t>
                      </a:r>
                    </a:p>
                    <a:p>
                      <a:pPr marL="0" lvl="1" indent="-11239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har char="●"/>
                        <a:tabLst>
                          <a:tab pos="420370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es universal.</a:t>
                      </a:r>
                    </a:p>
                    <a:p>
                      <a:pPr marL="0" marR="87630" indent="-106680" algn="ctr">
                        <a:lnSpc>
                          <a:spcPct val="102099"/>
                        </a:lnSpc>
                        <a:spcBef>
                          <a:spcPts val="0"/>
                        </a:spcBef>
                        <a:buChar char="●"/>
                        <a:tabLst>
                          <a:tab pos="207645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Regido por una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serie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reglas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convenciones</a:t>
                      </a:r>
                    </a:p>
                    <a:p>
                      <a:pPr marL="0" marR="99695" indent="2540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gramaticales, y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compartido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comunidad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hablantes.</a:t>
                      </a:r>
                    </a:p>
                    <a:p>
                      <a:pPr marL="0" marR="145415" lvl="1" indent="-17145" algn="ctr">
                        <a:lnSpc>
                          <a:spcPts val="1300"/>
                        </a:lnSpc>
                        <a:spcBef>
                          <a:spcPts val="0"/>
                        </a:spcBef>
                        <a:buChar char="●"/>
                        <a:tabLst>
                          <a:tab pos="26479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Determinada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tres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factores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código, raza y</a:t>
                      </a:r>
                    </a:p>
                    <a:p>
                      <a:pPr marL="0" algn="ctr">
                        <a:lnSpc>
                          <a:spcPts val="1230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cultura.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33705" algn="ctr">
                        <a:lnSpc>
                          <a:spcPct val="102899"/>
                        </a:lnSpc>
                        <a:spcBef>
                          <a:spcPts val="0"/>
                        </a:spcBef>
                        <a:buFont typeface="Calibri"/>
                        <a:buChar char="●"/>
                        <a:tabLst>
                          <a:tab pos="17970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 de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comunicación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381635" algn="ctr">
                        <a:lnSpc>
                          <a:spcPts val="1300"/>
                        </a:lnSpc>
                        <a:spcBef>
                          <a:spcPts val="0"/>
                        </a:spcBef>
                        <a:buChar char="●"/>
                        <a:tabLst>
                          <a:tab pos="179070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Capacidad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comunicarse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indent="-112395" algn="ctr">
                        <a:lnSpc>
                          <a:spcPts val="1230"/>
                        </a:lnSpc>
                        <a:spcBef>
                          <a:spcPts val="0"/>
                        </a:spcBef>
                        <a:buChar char="●"/>
                        <a:tabLst>
                          <a:tab pos="179070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Sonidos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articulados.</a:t>
                      </a:r>
                    </a:p>
                    <a:p>
                      <a:pPr marL="0" marR="210185" algn="ctr">
                        <a:lnSpc>
                          <a:spcPts val="1300"/>
                        </a:lnSpc>
                        <a:spcBef>
                          <a:spcPts val="0"/>
                        </a:spcBef>
                        <a:buChar char="●"/>
                        <a:tabLst>
                          <a:tab pos="179070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Conformado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palabras.</a:t>
                      </a: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11176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har char="●"/>
                        <a:tabLst>
                          <a:tab pos="178435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universal.</a:t>
                      </a:r>
                    </a:p>
                    <a:p>
                      <a:pPr marL="0" indent="-11176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har char="●"/>
                        <a:tabLst>
                          <a:tab pos="178435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Concepto abstracto.</a:t>
                      </a:r>
                    </a:p>
                    <a:p>
                      <a:pPr marL="0" marR="394970" algn="ctr">
                        <a:lnSpc>
                          <a:spcPts val="1300"/>
                        </a:lnSpc>
                        <a:spcBef>
                          <a:spcPts val="0"/>
                        </a:spcBef>
                        <a:buChar char="●"/>
                        <a:tabLst>
                          <a:tab pos="14922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se basa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un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lingüístico.</a:t>
                      </a:r>
                    </a:p>
                    <a:p>
                      <a:pPr marL="0" indent="-111760" algn="ctr">
                        <a:lnSpc>
                          <a:spcPts val="1230"/>
                        </a:lnSpc>
                        <a:spcBef>
                          <a:spcPts val="0"/>
                        </a:spcBef>
                        <a:buChar char="●"/>
                        <a:tabLst>
                          <a:tab pos="178435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Diseñado para poder</a:t>
                      </a:r>
                    </a:p>
                    <a:p>
                      <a:pPr marL="0" marR="201295" algn="ctr">
                        <a:lnSpc>
                          <a:spcPct val="102099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comunicarnos a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través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del lenguaje.</a:t>
                      </a:r>
                    </a:p>
                  </a:txBody>
                  <a:tcPr marL="0" marR="0" marT="698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7680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9898FF"/>
                      </a:solidFill>
                      <a:prstDash val="solid"/>
                    </a:lnL>
                    <a:lnR w="6350">
                      <a:solidFill>
                        <a:srgbClr val="9898FF"/>
                      </a:solidFill>
                      <a:prstDash val="solid"/>
                    </a:lnR>
                    <a:lnB w="6350">
                      <a:solidFill>
                        <a:srgbClr val="9898FF"/>
                      </a:solidFill>
                      <a:prstDash val="solid"/>
                    </a:lnB>
                    <a:solidFill>
                      <a:srgbClr val="E7E7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9898FF"/>
                      </a:solidFill>
                      <a:prstDash val="solid"/>
                    </a:lnL>
                    <a:lnR w="6350">
                      <a:solidFill>
                        <a:srgbClr val="9898FF"/>
                      </a:solidFill>
                      <a:prstDash val="solid"/>
                    </a:lnR>
                    <a:lnB w="6350">
                      <a:solidFill>
                        <a:srgbClr val="9898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9898FF"/>
                      </a:solidFill>
                      <a:prstDash val="solid"/>
                    </a:lnL>
                    <a:lnR w="6350">
                      <a:solidFill>
                        <a:srgbClr val="9898FF"/>
                      </a:solidFill>
                      <a:prstDash val="solid"/>
                    </a:lnR>
                    <a:lnB w="6350">
                      <a:solidFill>
                        <a:srgbClr val="9898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HABLA:</a:t>
                      </a: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50495" algn="ctr">
                        <a:lnSpc>
                          <a:spcPct val="102099"/>
                        </a:lnSpc>
                        <a:spcBef>
                          <a:spcPts val="0"/>
                        </a:spcBef>
                        <a:buChar char="●"/>
                        <a:tabLst>
                          <a:tab pos="179070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Desarrolladas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humanos.</a:t>
                      </a:r>
                    </a:p>
                    <a:p>
                      <a:pPr marL="0" indent="-11239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har char="●"/>
                        <a:tabLst>
                          <a:tab pos="179070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Relación cíclica.</a:t>
                      </a:r>
                    </a:p>
                    <a:p>
                      <a:pPr marL="0" marR="304800" algn="ctr">
                        <a:lnSpc>
                          <a:spcPts val="1300"/>
                        </a:lnSpc>
                        <a:spcBef>
                          <a:spcPts val="0"/>
                        </a:spcBef>
                        <a:buChar char="●"/>
                        <a:tabLst>
                          <a:tab pos="14922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Compuesta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elementos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698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HABLA:</a:t>
                      </a: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20370" algn="ctr">
                        <a:lnSpc>
                          <a:spcPct val="102899"/>
                        </a:lnSpc>
                        <a:spcBef>
                          <a:spcPts val="0"/>
                        </a:spcBef>
                        <a:buSzPct val="90476"/>
                        <a:buChar char="●"/>
                        <a:tabLst>
                          <a:tab pos="14922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es un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lingüístico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indent="-825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90476"/>
                        <a:buChar char="●"/>
                        <a:tabLst>
                          <a:tab pos="149225" algn="l"/>
                        </a:tabLst>
                      </a:pP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Manifestado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por cada</a:t>
                      </a:r>
                    </a:p>
                    <a:p>
                      <a:pPr marL="0" marR="343535" algn="ctr">
                        <a:lnSpc>
                          <a:spcPct val="102099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individuo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un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momento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concreto.</a:t>
                      </a:r>
                    </a:p>
                    <a:p>
                      <a:pPr marL="0" marR="254635" algn="ctr">
                        <a:lnSpc>
                          <a:spcPct val="102099"/>
                        </a:lnSpc>
                        <a:spcBef>
                          <a:spcPts val="0"/>
                        </a:spcBef>
                        <a:buSzPct val="90476"/>
                        <a:buChar char="●"/>
                        <a:tabLst>
                          <a:tab pos="14922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Forma de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hablar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del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individuo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169625"/>
              </p:ext>
            </p:extLst>
          </p:nvPr>
        </p:nvGraphicFramePr>
        <p:xfrm>
          <a:off x="204825" y="521830"/>
          <a:ext cx="7352662" cy="4275719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48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0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3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742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CONCEPTO</a:t>
                      </a: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CARACTERÍSTICAS</a:t>
                      </a: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SEMEJANZAS</a:t>
                      </a: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DIFERENCIAS</a:t>
                      </a:r>
                    </a:p>
                  </a:txBody>
                  <a:tcPr marL="0" marR="0" marT="254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302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9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LENGUAJE:</a:t>
                      </a: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9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LENGUAJE:</a:t>
                      </a: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0245">
                <a:tc row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HABLA ORAL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76200" algn="ctr">
                        <a:lnSpc>
                          <a:spcPct val="102400"/>
                        </a:lnSpc>
                        <a:spcBef>
                          <a:spcPts val="0"/>
                        </a:spcBef>
                      </a:pPr>
                      <a:endParaRPr lang="es-ES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76200" algn="ctr">
                        <a:lnSpc>
                          <a:spcPct val="102400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76200" algn="ctr">
                        <a:lnSpc>
                          <a:spcPct val="102400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76200" algn="ctr">
                        <a:lnSpc>
                          <a:spcPct val="102400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76200" algn="ctr">
                        <a:lnSpc>
                          <a:spcPct val="102400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76200" algn="ctr">
                        <a:lnSpc>
                          <a:spcPct val="102400"/>
                        </a:lnSpc>
                        <a:spcBef>
                          <a:spcPts val="0"/>
                        </a:spcBef>
                      </a:pPr>
                      <a:endParaRPr lang="es-CO"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76200" algn="ctr">
                        <a:lnSpc>
                          <a:spcPct val="102400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habla es la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realización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una lengua, es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decir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acto individual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medio del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cual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 hace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lengua para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poder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comunicarse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elaborando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un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mensaje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según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las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reglas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convenciones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gramaticales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comparte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comunidad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lingüística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determinada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3175" marB="0"/>
                </a:tc>
                <a:tc rowSpan="2">
                  <a:txBody>
                    <a:bodyPr/>
                    <a:lstStyle/>
                    <a:p>
                      <a:pPr marL="0" indent="-112395" algn="ctr">
                        <a:lnSpc>
                          <a:spcPts val="1120"/>
                        </a:lnSpc>
                        <a:spcBef>
                          <a:spcPts val="0"/>
                        </a:spcBef>
                        <a:buChar char="●"/>
                        <a:tabLst>
                          <a:tab pos="430530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Acto individual.</a:t>
                      </a:r>
                    </a:p>
                    <a:p>
                      <a:pPr marL="0" marR="144145" indent="-142875" algn="ctr">
                        <a:lnSpc>
                          <a:spcPts val="1300"/>
                        </a:lnSpc>
                        <a:spcBef>
                          <a:spcPts val="0"/>
                        </a:spcBef>
                        <a:buChar char="●"/>
                        <a:tabLst>
                          <a:tab pos="263525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lingüístico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localidad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 región.</a:t>
                      </a:r>
                    </a:p>
                    <a:p>
                      <a:pPr marL="0" indent="-111760" algn="ctr">
                        <a:lnSpc>
                          <a:spcPts val="1230"/>
                        </a:lnSpc>
                        <a:spcBef>
                          <a:spcPts val="0"/>
                        </a:spcBef>
                        <a:buChar char="●"/>
                        <a:tabLst>
                          <a:tab pos="208915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Realización concreta de</a:t>
                      </a:r>
                    </a:p>
                    <a:p>
                      <a:pPr marL="0" marR="233045" indent="-635" algn="ctr">
                        <a:lnSpc>
                          <a:spcPct val="102499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lengua, se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hace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individualmente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cualquier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momento.</a:t>
                      </a:r>
                    </a:p>
                    <a:p>
                      <a:pPr marL="0" marR="178435" lvl="1" indent="100965" algn="ctr">
                        <a:lnSpc>
                          <a:spcPts val="1300"/>
                        </a:lnSpc>
                        <a:spcBef>
                          <a:spcPts val="0"/>
                        </a:spcBef>
                        <a:buChar char="●"/>
                        <a:tabLst>
                          <a:tab pos="400050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la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práctica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del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hablante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al emplear el</a:t>
                      </a:r>
                    </a:p>
                    <a:p>
                      <a:pPr marL="0" algn="ctr">
                        <a:lnSpc>
                          <a:spcPts val="1230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léxico y sintaxis, el</a:t>
                      </a:r>
                    </a:p>
                    <a:p>
                      <a:pPr marL="0" marR="64135" algn="ctr">
                        <a:lnSpc>
                          <a:spcPct val="102099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ejercicio de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cada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individuo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hace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su lengua.</a:t>
                      </a:r>
                    </a:p>
                    <a:p>
                      <a:pPr marL="0" marR="150495" indent="45720" algn="ctr">
                        <a:lnSpc>
                          <a:spcPct val="102099"/>
                        </a:lnSpc>
                        <a:spcBef>
                          <a:spcPts val="0"/>
                        </a:spcBef>
                        <a:buChar char="●"/>
                        <a:tabLst>
                          <a:tab pos="31686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manifiesta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un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momento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dado y en un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individuo.</a:t>
                      </a:r>
                    </a:p>
                    <a:p>
                      <a:pPr marL="0" marR="117475" indent="-27305" algn="ctr">
                        <a:lnSpc>
                          <a:spcPts val="1300"/>
                        </a:lnSpc>
                        <a:spcBef>
                          <a:spcPts val="0"/>
                        </a:spcBef>
                        <a:buChar char="●"/>
                        <a:tabLst>
                          <a:tab pos="236854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Resultado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elegir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signos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para articularlos.</a:t>
                      </a:r>
                    </a:p>
                    <a:p>
                      <a:pPr marL="0" indent="-112395" algn="ctr">
                        <a:lnSpc>
                          <a:spcPts val="1230"/>
                        </a:lnSpc>
                        <a:spcBef>
                          <a:spcPts val="0"/>
                        </a:spcBef>
                        <a:buChar char="●"/>
                        <a:tabLst>
                          <a:tab pos="198755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Medio de comunicación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entre los humanos.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50495" algn="ctr">
                        <a:lnSpc>
                          <a:spcPct val="102899"/>
                        </a:lnSpc>
                        <a:spcBef>
                          <a:spcPts val="0"/>
                        </a:spcBef>
                        <a:buChar char="●"/>
                        <a:tabLst>
                          <a:tab pos="179070" algn="l"/>
                        </a:tabLst>
                      </a:pP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Desarrolladas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humanos.</a:t>
                      </a:r>
                    </a:p>
                    <a:p>
                      <a:pPr marL="0" indent="-11239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har char="●"/>
                        <a:tabLst>
                          <a:tab pos="179070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Relación cíclica.</a:t>
                      </a:r>
                    </a:p>
                    <a:p>
                      <a:pPr marL="0" marR="304800" algn="ctr">
                        <a:lnSpc>
                          <a:spcPct val="102099"/>
                        </a:lnSpc>
                        <a:spcBef>
                          <a:spcPts val="0"/>
                        </a:spcBef>
                        <a:buChar char="●"/>
                        <a:tabLst>
                          <a:tab pos="14922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Compuesta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elementos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11176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har char="●"/>
                        <a:tabLst>
                          <a:tab pos="178435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universal.</a:t>
                      </a:r>
                    </a:p>
                    <a:p>
                      <a:pPr marL="0" indent="-11176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har char="●"/>
                        <a:tabLst>
                          <a:tab pos="178435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Concepto abstracto.</a:t>
                      </a:r>
                    </a:p>
                    <a:p>
                      <a:pPr marL="0" marR="394970" algn="ctr">
                        <a:lnSpc>
                          <a:spcPts val="1300"/>
                        </a:lnSpc>
                        <a:spcBef>
                          <a:spcPts val="0"/>
                        </a:spcBef>
                        <a:buChar char="●"/>
                        <a:tabLst>
                          <a:tab pos="14922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se basa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un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lingüístico.</a:t>
                      </a:r>
                    </a:p>
                    <a:p>
                      <a:pPr marL="0" indent="-111760" algn="ctr">
                        <a:lnSpc>
                          <a:spcPts val="1230"/>
                        </a:lnSpc>
                        <a:spcBef>
                          <a:spcPts val="0"/>
                        </a:spcBef>
                        <a:buChar char="●"/>
                        <a:tabLst>
                          <a:tab pos="178435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Diseñado para poder</a:t>
                      </a:r>
                    </a:p>
                    <a:p>
                      <a:pPr marL="0" marR="201295" algn="ctr">
                        <a:lnSpc>
                          <a:spcPct val="102099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comunicarnos a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través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del lenguaje.</a:t>
                      </a:r>
                    </a:p>
                  </a:txBody>
                  <a:tcPr marL="0" marR="0" marT="698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575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9898FF"/>
                      </a:solidFill>
                      <a:prstDash val="solid"/>
                    </a:lnL>
                    <a:lnR w="6350">
                      <a:solidFill>
                        <a:srgbClr val="9898FF"/>
                      </a:solidFill>
                      <a:prstDash val="solid"/>
                    </a:lnR>
                    <a:lnB w="6350">
                      <a:solidFill>
                        <a:srgbClr val="9898FF"/>
                      </a:solidFill>
                      <a:prstDash val="solid"/>
                    </a:lnB>
                    <a:solidFill>
                      <a:srgbClr val="E7E7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6350">
                      <a:solidFill>
                        <a:srgbClr val="9898FF"/>
                      </a:solidFill>
                      <a:prstDash val="solid"/>
                    </a:lnL>
                    <a:lnR w="6350">
                      <a:solidFill>
                        <a:srgbClr val="9898FF"/>
                      </a:solidFill>
                      <a:prstDash val="solid"/>
                    </a:lnR>
                    <a:lnB w="6350">
                      <a:solidFill>
                        <a:srgbClr val="9898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9898FF"/>
                      </a:solidFill>
                      <a:prstDash val="solid"/>
                    </a:lnL>
                    <a:lnR w="6350">
                      <a:solidFill>
                        <a:srgbClr val="9898FF"/>
                      </a:solidFill>
                      <a:prstDash val="solid"/>
                    </a:lnR>
                    <a:lnB w="6350">
                      <a:solidFill>
                        <a:srgbClr val="9898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LENGUA:</a:t>
                      </a: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33705" algn="ctr">
                        <a:lnSpc>
                          <a:spcPct val="102899"/>
                        </a:lnSpc>
                        <a:spcBef>
                          <a:spcPts val="0"/>
                        </a:spcBef>
                        <a:buFont typeface="Calibri"/>
                        <a:buChar char="●"/>
                        <a:tabLst>
                          <a:tab pos="17970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 de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comunicación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381635" algn="ctr">
                        <a:lnSpc>
                          <a:spcPts val="1300"/>
                        </a:lnSpc>
                        <a:spcBef>
                          <a:spcPts val="0"/>
                        </a:spcBef>
                        <a:buChar char="●"/>
                        <a:tabLst>
                          <a:tab pos="179070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Capacidad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comunicarse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indent="-112395" algn="ctr">
                        <a:lnSpc>
                          <a:spcPts val="1230"/>
                        </a:lnSpc>
                        <a:spcBef>
                          <a:spcPts val="0"/>
                        </a:spcBef>
                        <a:buChar char="●"/>
                        <a:tabLst>
                          <a:tab pos="179070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Sonidos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articulados.</a:t>
                      </a:r>
                    </a:p>
                    <a:p>
                      <a:pPr marL="0" marR="210185" algn="ctr">
                        <a:lnSpc>
                          <a:spcPts val="1300"/>
                        </a:lnSpc>
                        <a:spcBef>
                          <a:spcPts val="0"/>
                        </a:spcBef>
                        <a:buChar char="●"/>
                        <a:tabLst>
                          <a:tab pos="179070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Conformado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palabras.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LENGUA:</a:t>
                      </a: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0645" algn="ctr">
                        <a:lnSpc>
                          <a:spcPct val="102499"/>
                        </a:lnSpc>
                        <a:spcBef>
                          <a:spcPts val="0"/>
                        </a:spcBef>
                        <a:buChar char="●"/>
                        <a:tabLst>
                          <a:tab pos="17843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lingüístico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características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diferentes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indent="-11176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har char="●"/>
                        <a:tabLst>
                          <a:tab pos="178435" algn="l"/>
                        </a:tabLst>
                      </a:pP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Tradición literaria.</a:t>
                      </a:r>
                    </a:p>
                    <a:p>
                      <a:pPr marL="0" marR="94615" algn="ctr">
                        <a:lnSpc>
                          <a:spcPts val="1300"/>
                        </a:lnSpc>
                        <a:spcBef>
                          <a:spcPts val="0"/>
                        </a:spcBef>
                        <a:buChar char="●"/>
                        <a:tabLst>
                          <a:tab pos="178435" algn="l"/>
                        </a:tabLst>
                      </a:pPr>
                      <a:r>
                        <a:rPr lang="es-ES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 función principal es</a:t>
                      </a:r>
                      <a:r>
                        <a:rPr lang="es-CO"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9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comunicación.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B6B6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571</Words>
  <Application>Microsoft Office PowerPoint</Application>
  <PresentationFormat>Personalizado</PresentationFormat>
  <Paragraphs>182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Calibri</vt:lpstr>
      <vt:lpstr>Times New Roman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2024-01-18T20:25:22Z</dcterms:created>
  <dcterms:modified xsi:type="dcterms:W3CDTF">2024-01-18T20:25:34Z</dcterms:modified>
</cp:coreProperties>
</file>