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sldIdLst>
    <p:sldId id="256" r:id="rId2"/>
    <p:sldId id="257" r:id="rId3"/>
    <p:sldId id="258" r:id="rId4"/>
    <p:sldId id="259" r:id="rId5"/>
    <p:sldId id="260" r:id="rId6"/>
  </p:sldIdLst>
  <p:sldSz cx="10058400" cy="10653713"/>
  <p:notesSz cx="10058400" cy="7772400"/>
  <p:defaultTextStyle>
    <a:defPPr>
      <a:defRPr kern="0"/>
    </a:defPPr>
  </p:defaultTextStyle>
  <p:extLst>
    <p:ext uri="{EFAFB233-063F-42B5-8137-9DF3F51BA10A}">
      <p15:sldGuideLst xmlns:p15="http://schemas.microsoft.com/office/powerpoint/2012/main">
        <p15:guide id="1" orient="horz" pos="3948"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2616" y="90"/>
      </p:cViewPr>
      <p:guideLst>
        <p:guide orient="horz" pos="3948"/>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54380" y="3302652"/>
            <a:ext cx="8549640"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508760" y="5966079"/>
            <a:ext cx="704088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2/2/2024</a:t>
            </a:fld>
            <a:endParaRPr lang="en-US"/>
          </a:p>
        </p:txBody>
      </p:sp>
      <p:sp>
        <p:nvSpPr>
          <p:cNvPr id="6" name="Holder 6"/>
          <p:cNvSpPr>
            <a:spLocks noGrp="1"/>
          </p:cNvSpPr>
          <p:nvPr>
            <p:ph type="sldNum" sz="quarter" idx="7"/>
          </p:nvPr>
        </p:nvSpPr>
        <p:spPr/>
        <p:txBody>
          <a:bodyPr lIns="0" tIns="0" rIns="0" bIns="0"/>
          <a:lstStyle>
            <a:lvl1pPr>
              <a:defRPr sz="1100" b="0" i="0">
                <a:solidFill>
                  <a:schemeClr val="tx1"/>
                </a:solidFill>
                <a:latin typeface="Calibri"/>
                <a:cs typeface="Calibri"/>
              </a:defRPr>
            </a:lvl1pPr>
          </a:lstStyle>
          <a:p>
            <a:pPr marL="38100">
              <a:lnSpc>
                <a:spcPts val="1150"/>
              </a:lnSpc>
            </a:pPr>
            <a:fld id="{81D60167-4931-47E6-BA6A-407CBD079E47}" type="slidenum">
              <a:rPr lang="es-CO" spc="-50" smtClean="0"/>
              <a:pPr marL="38100">
                <a:lnSpc>
                  <a:spcPts val="1150"/>
                </a:lnSpc>
              </a:pPr>
              <a:t>‹Nº›</a:t>
            </a:fld>
            <a:endParaRPr lang="es-CO" spc="-5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2/2/2024</a:t>
            </a:fld>
            <a:endParaRPr lang="en-US"/>
          </a:p>
        </p:txBody>
      </p:sp>
      <p:sp>
        <p:nvSpPr>
          <p:cNvPr id="6" name="Holder 6"/>
          <p:cNvSpPr>
            <a:spLocks noGrp="1"/>
          </p:cNvSpPr>
          <p:nvPr>
            <p:ph type="sldNum" sz="quarter" idx="7"/>
          </p:nvPr>
        </p:nvSpPr>
        <p:spPr/>
        <p:txBody>
          <a:bodyPr lIns="0" tIns="0" rIns="0" bIns="0"/>
          <a:lstStyle>
            <a:lvl1pPr>
              <a:defRPr sz="1100" b="0" i="0">
                <a:solidFill>
                  <a:schemeClr val="tx1"/>
                </a:solidFill>
                <a:latin typeface="Calibri"/>
                <a:cs typeface="Calibri"/>
              </a:defRPr>
            </a:lvl1pPr>
          </a:lstStyle>
          <a:p>
            <a:pPr marL="38100">
              <a:lnSpc>
                <a:spcPts val="1150"/>
              </a:lnSpc>
            </a:pPr>
            <a:fld id="{81D60167-4931-47E6-BA6A-407CBD079E47}" type="slidenum">
              <a:rPr lang="es-CO" spc="-50" smtClean="0"/>
              <a:pPr marL="38100">
                <a:lnSpc>
                  <a:spcPts val="1150"/>
                </a:lnSpc>
              </a:pPr>
              <a:t>‹Nº›</a:t>
            </a:fld>
            <a:endParaRPr lang="es-CO" spc="-5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502920" y="2450354"/>
            <a:ext cx="4375404"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80076" y="2450354"/>
            <a:ext cx="4375404"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2/2/2024</a:t>
            </a:fld>
            <a:endParaRPr lang="en-US"/>
          </a:p>
        </p:txBody>
      </p:sp>
      <p:sp>
        <p:nvSpPr>
          <p:cNvPr id="7" name="Holder 7"/>
          <p:cNvSpPr>
            <a:spLocks noGrp="1"/>
          </p:cNvSpPr>
          <p:nvPr>
            <p:ph type="sldNum" sz="quarter" idx="7"/>
          </p:nvPr>
        </p:nvSpPr>
        <p:spPr/>
        <p:txBody>
          <a:bodyPr lIns="0" tIns="0" rIns="0" bIns="0"/>
          <a:lstStyle>
            <a:lvl1pPr>
              <a:defRPr sz="1100" b="0" i="0">
                <a:solidFill>
                  <a:schemeClr val="tx1"/>
                </a:solidFill>
                <a:latin typeface="Calibri"/>
                <a:cs typeface="Calibri"/>
              </a:defRPr>
            </a:lvl1pPr>
          </a:lstStyle>
          <a:p>
            <a:pPr marL="38100">
              <a:lnSpc>
                <a:spcPts val="1150"/>
              </a:lnSpc>
            </a:pPr>
            <a:fld id="{81D60167-4931-47E6-BA6A-407CBD079E47}" type="slidenum">
              <a:rPr lang="es-CO" spc="-50" smtClean="0"/>
              <a:pPr marL="38100">
                <a:lnSpc>
                  <a:spcPts val="1150"/>
                </a:lnSpc>
              </a:pPr>
              <a:t>‹Nº›</a:t>
            </a:fld>
            <a:endParaRPr lang="es-CO" spc="-5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2/2/2024</a:t>
            </a:fld>
            <a:endParaRPr lang="en-US"/>
          </a:p>
        </p:txBody>
      </p:sp>
      <p:sp>
        <p:nvSpPr>
          <p:cNvPr id="5" name="Holder 5"/>
          <p:cNvSpPr>
            <a:spLocks noGrp="1"/>
          </p:cNvSpPr>
          <p:nvPr>
            <p:ph type="sldNum" sz="quarter" idx="7"/>
          </p:nvPr>
        </p:nvSpPr>
        <p:spPr/>
        <p:txBody>
          <a:bodyPr lIns="0" tIns="0" rIns="0" bIns="0"/>
          <a:lstStyle>
            <a:lvl1pPr>
              <a:defRPr sz="1100" b="0" i="0">
                <a:solidFill>
                  <a:schemeClr val="tx1"/>
                </a:solidFill>
                <a:latin typeface="Calibri"/>
                <a:cs typeface="Calibri"/>
              </a:defRPr>
            </a:lvl1pPr>
          </a:lstStyle>
          <a:p>
            <a:pPr marL="38100">
              <a:lnSpc>
                <a:spcPts val="1150"/>
              </a:lnSpc>
            </a:pPr>
            <a:fld id="{81D60167-4931-47E6-BA6A-407CBD079E47}" type="slidenum">
              <a:rPr lang="es-CO" spc="-50" smtClean="0"/>
              <a:pPr marL="38100">
                <a:lnSpc>
                  <a:spcPts val="1150"/>
                </a:lnSpc>
              </a:pPr>
              <a:t>‹Nº›</a:t>
            </a:fld>
            <a:endParaRPr lang="es-CO" spc="-5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2/2/2024</a:t>
            </a:fld>
            <a:endParaRPr lang="en-US"/>
          </a:p>
        </p:txBody>
      </p:sp>
      <p:sp>
        <p:nvSpPr>
          <p:cNvPr id="4" name="Holder 4"/>
          <p:cNvSpPr>
            <a:spLocks noGrp="1"/>
          </p:cNvSpPr>
          <p:nvPr>
            <p:ph type="sldNum" sz="quarter" idx="7"/>
          </p:nvPr>
        </p:nvSpPr>
        <p:spPr/>
        <p:txBody>
          <a:bodyPr lIns="0" tIns="0" rIns="0" bIns="0"/>
          <a:lstStyle>
            <a:lvl1pPr>
              <a:defRPr sz="1100" b="0" i="0">
                <a:solidFill>
                  <a:schemeClr val="tx1"/>
                </a:solidFill>
                <a:latin typeface="Calibri"/>
                <a:cs typeface="Calibri"/>
              </a:defRPr>
            </a:lvl1pPr>
          </a:lstStyle>
          <a:p>
            <a:pPr marL="38100">
              <a:lnSpc>
                <a:spcPts val="1150"/>
              </a:lnSpc>
            </a:pPr>
            <a:fld id="{81D60167-4931-47E6-BA6A-407CBD079E47}" type="slidenum">
              <a:rPr lang="es-CO" spc="-50" smtClean="0"/>
              <a:pPr marL="38100">
                <a:lnSpc>
                  <a:spcPts val="1150"/>
                </a:lnSpc>
              </a:pPr>
              <a:t>‹Nº›</a:t>
            </a:fld>
            <a:endParaRPr lang="es-CO" spc="-50"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02920" y="426149"/>
            <a:ext cx="9052560"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502920" y="2450354"/>
            <a:ext cx="905256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419856" y="9907954"/>
            <a:ext cx="3218688"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02920" y="9907954"/>
            <a:ext cx="2313432"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2/2/2024</a:t>
            </a:fld>
            <a:endParaRPr lang="en-US"/>
          </a:p>
        </p:txBody>
      </p:sp>
      <p:sp>
        <p:nvSpPr>
          <p:cNvPr id="6" name="Holder 6"/>
          <p:cNvSpPr>
            <a:spLocks noGrp="1"/>
          </p:cNvSpPr>
          <p:nvPr>
            <p:ph type="sldNum" sz="quarter" idx="7"/>
          </p:nvPr>
        </p:nvSpPr>
        <p:spPr>
          <a:xfrm>
            <a:off x="9494519" y="9589317"/>
            <a:ext cx="160020" cy="461665"/>
          </a:xfrm>
          <a:prstGeom prst="rect">
            <a:avLst/>
          </a:prstGeom>
        </p:spPr>
        <p:txBody>
          <a:bodyPr wrap="square" lIns="0" tIns="0" rIns="0" bIns="0">
            <a:spAutoFit/>
          </a:bodyPr>
          <a:lstStyle>
            <a:lvl1pPr>
              <a:defRPr sz="1100" b="0" i="0">
                <a:solidFill>
                  <a:schemeClr val="tx1"/>
                </a:solidFill>
                <a:latin typeface="Calibri"/>
                <a:cs typeface="Calibri"/>
              </a:defRPr>
            </a:lvl1pPr>
          </a:lstStyle>
          <a:p>
            <a:pPr marL="38100">
              <a:lnSpc>
                <a:spcPts val="1150"/>
              </a:lnSpc>
            </a:pPr>
            <a:fld id="{81D60167-4931-47E6-BA6A-407CBD079E47}" type="slidenum">
              <a:rPr lang="es-CO" spc="-50" smtClean="0"/>
              <a:pPr marL="38100">
                <a:lnSpc>
                  <a:spcPts val="1150"/>
                </a:lnSpc>
              </a:pPr>
              <a:t>‹Nº›</a:t>
            </a:fld>
            <a:endParaRPr lang="es-CO" spc="-5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hyperlink" Target="https://www.monografias.com/trabajos15/mitos-cosmogonicos/mitos-cosmogonicos.shtml" TargetMode="External"/><Relationship Id="rId2" Type="http://schemas.openxmlformats.org/officeDocument/2006/relationships/hyperlink" Target="https://www.monografias.com/trabajos13/quentend/quentend.shtml#INTRO" TargetMode="Externa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2981779018"/>
              </p:ext>
            </p:extLst>
          </p:nvPr>
        </p:nvGraphicFramePr>
        <p:xfrm>
          <a:off x="436879" y="401670"/>
          <a:ext cx="9217660" cy="9850372"/>
        </p:xfrm>
        <a:graphic>
          <a:graphicData uri="http://schemas.openxmlformats.org/drawingml/2006/table">
            <a:tbl>
              <a:tblPr firstRow="1" bandRow="1">
                <a:tableStyleId>{BC89EF96-8CEA-46FF-86C4-4CE0E7609802}</a:tableStyleId>
              </a:tblPr>
              <a:tblGrid>
                <a:gridCol w="1384408">
                  <a:extLst>
                    <a:ext uri="{9D8B030D-6E8A-4147-A177-3AD203B41FA5}">
                      <a16:colId xmlns:a16="http://schemas.microsoft.com/office/drawing/2014/main" val="20000"/>
                    </a:ext>
                  </a:extLst>
                </a:gridCol>
                <a:gridCol w="3783857">
                  <a:extLst>
                    <a:ext uri="{9D8B030D-6E8A-4147-A177-3AD203B41FA5}">
                      <a16:colId xmlns:a16="http://schemas.microsoft.com/office/drawing/2014/main" val="20001"/>
                    </a:ext>
                  </a:extLst>
                </a:gridCol>
                <a:gridCol w="4049395">
                  <a:extLst>
                    <a:ext uri="{9D8B030D-6E8A-4147-A177-3AD203B41FA5}">
                      <a16:colId xmlns:a16="http://schemas.microsoft.com/office/drawing/2014/main" val="20002"/>
                    </a:ext>
                  </a:extLst>
                </a:gridCol>
              </a:tblGrid>
              <a:tr h="400050">
                <a:tc>
                  <a:txBody>
                    <a:bodyPr/>
                    <a:lstStyle/>
                    <a:p>
                      <a:pPr marL="0" algn="ctr">
                        <a:lnSpc>
                          <a:spcPct val="100000"/>
                        </a:lnSpc>
                        <a:spcBef>
                          <a:spcPts val="0"/>
                        </a:spcBef>
                      </a:pPr>
                      <a:endParaRPr lang="es-CO" sz="2000" u="none" spc="0" dirty="0">
                        <a:solidFill>
                          <a:schemeClr val="tx1"/>
                        </a:solidFill>
                        <a:latin typeface="Times New Roman" panose="02020603050405020304" pitchFamily="18" charset="0"/>
                        <a:cs typeface="Times New Roman" panose="02020603050405020304" pitchFamily="18" charset="0"/>
                      </a:endParaRPr>
                    </a:p>
                  </a:txBody>
                  <a:tcPr marL="0" marR="0" marT="0" marB="0"/>
                </a:tc>
                <a:tc>
                  <a:txBody>
                    <a:bodyPr/>
                    <a:lstStyle/>
                    <a:p>
                      <a:pPr marL="0" algn="ctr">
                        <a:lnSpc>
                          <a:spcPct val="100000"/>
                        </a:lnSpc>
                        <a:spcBef>
                          <a:spcPts val="0"/>
                        </a:spcBef>
                      </a:pPr>
                      <a:r>
                        <a:rPr lang="es-CO" sz="2000" b="1" u="none" spc="0" dirty="0">
                          <a:solidFill>
                            <a:schemeClr val="tx1"/>
                          </a:solidFill>
                          <a:latin typeface="Times New Roman" panose="02020603050405020304" pitchFamily="18" charset="0"/>
                          <a:cs typeface="Times New Roman" panose="02020603050405020304" pitchFamily="18" charset="0"/>
                        </a:rPr>
                        <a:t>ROMANTICISMO</a:t>
                      </a:r>
                      <a:endParaRPr lang="es-CO" sz="2000" u="none" spc="0" dirty="0">
                        <a:solidFill>
                          <a:schemeClr val="tx1"/>
                        </a:solidFill>
                        <a:latin typeface="Times New Roman" panose="02020603050405020304" pitchFamily="18" charset="0"/>
                        <a:cs typeface="Times New Roman" panose="02020603050405020304" pitchFamily="18" charset="0"/>
                      </a:endParaRPr>
                    </a:p>
                  </a:txBody>
                  <a:tcPr marL="0" marR="0" marT="5080" marB="0"/>
                </a:tc>
                <a:tc>
                  <a:txBody>
                    <a:bodyPr/>
                    <a:lstStyle/>
                    <a:p>
                      <a:pPr marL="0" algn="ctr">
                        <a:lnSpc>
                          <a:spcPct val="100000"/>
                        </a:lnSpc>
                        <a:spcBef>
                          <a:spcPts val="0"/>
                        </a:spcBef>
                      </a:pPr>
                      <a:r>
                        <a:rPr lang="es-CO" sz="2000" b="1" u="none" spc="0" dirty="0">
                          <a:solidFill>
                            <a:schemeClr val="tx1"/>
                          </a:solidFill>
                          <a:latin typeface="Times New Roman" panose="02020603050405020304" pitchFamily="18" charset="0"/>
                          <a:cs typeface="Times New Roman" panose="02020603050405020304" pitchFamily="18" charset="0"/>
                        </a:rPr>
                        <a:t>REALISMO</a:t>
                      </a:r>
                      <a:endParaRPr lang="es-CO" sz="2000" u="none" spc="0" dirty="0">
                        <a:solidFill>
                          <a:schemeClr val="tx1"/>
                        </a:solidFill>
                        <a:latin typeface="Times New Roman" panose="02020603050405020304" pitchFamily="18" charset="0"/>
                        <a:cs typeface="Times New Roman" panose="02020603050405020304" pitchFamily="18" charset="0"/>
                      </a:endParaRPr>
                    </a:p>
                  </a:txBody>
                  <a:tcPr marL="0" marR="0" marT="5080" marB="0"/>
                </a:tc>
                <a:extLst>
                  <a:ext uri="{0D108BD9-81ED-4DB2-BD59-A6C34878D82A}">
                    <a16:rowId xmlns:a16="http://schemas.microsoft.com/office/drawing/2014/main" val="10000"/>
                  </a:ext>
                </a:extLst>
              </a:tr>
              <a:tr h="2247900">
                <a:tc>
                  <a:txBody>
                    <a:bodyPr/>
                    <a:lstStyle/>
                    <a:p>
                      <a:pPr marL="0" algn="ctr">
                        <a:lnSpc>
                          <a:spcPct val="100000"/>
                        </a:lnSpc>
                        <a:spcBef>
                          <a:spcPts val="0"/>
                        </a:spcBef>
                      </a:pPr>
                      <a:endParaRPr lang="es-CO" sz="1200" u="none"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lang="es-CO" sz="1200" u="none"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lang="es-CO" sz="1200" u="none"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lang="es-CO" sz="1200" u="none"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lang="es-CO" sz="1200" u="none"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lang="es-CO" sz="1200" u="none"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lang="es-CO" sz="1200" u="none"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lang="es-CO" sz="1200" u="none"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r>
                        <a:rPr lang="es-CO" sz="1200" b="1" u="none" spc="0" dirty="0">
                          <a:solidFill>
                            <a:schemeClr val="tx1"/>
                          </a:solidFill>
                          <a:latin typeface="Times New Roman" panose="02020603050405020304" pitchFamily="18" charset="0"/>
                          <a:cs typeface="Times New Roman" panose="02020603050405020304" pitchFamily="18" charset="0"/>
                        </a:rPr>
                        <a:t>SE DESARROLLA...</a:t>
                      </a:r>
                      <a:endParaRPr lang="es-CO" sz="1200" u="none" spc="0" dirty="0">
                        <a:solidFill>
                          <a:schemeClr val="tx1"/>
                        </a:solidFill>
                        <a:latin typeface="Times New Roman" panose="02020603050405020304" pitchFamily="18" charset="0"/>
                        <a:cs typeface="Times New Roman" panose="02020603050405020304" pitchFamily="18" charset="0"/>
                      </a:endParaRPr>
                    </a:p>
                  </a:txBody>
                  <a:tcPr marL="0" marR="0" marT="0" marB="0"/>
                </a:tc>
                <a:tc>
                  <a:txBody>
                    <a:bodyPr/>
                    <a:lstStyle/>
                    <a:p>
                      <a:pPr marL="0" algn="ctr">
                        <a:lnSpc>
                          <a:spcPct val="100000"/>
                        </a:lnSpc>
                        <a:spcBef>
                          <a:spcPts val="0"/>
                        </a:spcBef>
                      </a:pPr>
                      <a:endParaRPr sz="1200" u="none"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sz="1200" u="none" spc="0" dirty="0">
                        <a:solidFill>
                          <a:schemeClr val="tx1"/>
                        </a:solidFill>
                        <a:latin typeface="Times New Roman" panose="02020603050405020304" pitchFamily="18" charset="0"/>
                        <a:cs typeface="Times New Roman" panose="02020603050405020304" pitchFamily="18" charset="0"/>
                      </a:endParaRPr>
                    </a:p>
                    <a:p>
                      <a:pPr marL="0" marR="31115" algn="ctr">
                        <a:lnSpc>
                          <a:spcPct val="111100"/>
                        </a:lnSpc>
                        <a:spcBef>
                          <a:spcPts val="0"/>
                        </a:spcBef>
                      </a:pPr>
                      <a:r>
                        <a:rPr sz="1200" u="none" spc="0" dirty="0">
                          <a:solidFill>
                            <a:schemeClr val="tx1"/>
                          </a:solidFill>
                          <a:latin typeface="Times New Roman" panose="02020603050405020304" pitchFamily="18" charset="0"/>
                          <a:cs typeface="Times New Roman" panose="02020603050405020304" pitchFamily="18" charset="0"/>
                        </a:rPr>
                        <a:t>En las últimas décadas del siglo XVIII. Surge como producto de las corrientes de pensamiento que en Europa propugnaban principios contrarios a los de la Ilustración. El Romanticismo se desarrolló en la primera mitad del siglo XIX como culminación a la oposición de dichas tendencias.</a:t>
                      </a:r>
                    </a:p>
                    <a:p>
                      <a:pPr marL="0" marR="32384" algn="ctr">
                        <a:lnSpc>
                          <a:spcPct val="111200"/>
                        </a:lnSpc>
                        <a:spcBef>
                          <a:spcPts val="0"/>
                        </a:spcBef>
                      </a:pPr>
                      <a:r>
                        <a:rPr sz="1200" u="none" spc="0" dirty="0">
                          <a:solidFill>
                            <a:schemeClr val="tx1"/>
                          </a:solidFill>
                          <a:latin typeface="Times New Roman" panose="02020603050405020304" pitchFamily="18" charset="0"/>
                          <a:cs typeface="Times New Roman" panose="02020603050405020304" pitchFamily="18" charset="0"/>
                        </a:rPr>
                        <a:t>Revolución Francesa y Revolución Industrial. Estos cambios provocan un estado generalizado de ansiedad e incertidumbre, que afecta el modo de pensar y de escribir, dando lugar a un amplio movimiento cultural, político y vital que se levanta contra el racionalismo francés del siglo anterior.</a:t>
                      </a:r>
                    </a:p>
                  </a:txBody>
                  <a:tcPr marL="0" marR="0" marT="0" marB="0"/>
                </a:tc>
                <a:tc>
                  <a:txBody>
                    <a:bodyPr/>
                    <a:lstStyle/>
                    <a:p>
                      <a:pPr marL="0" marR="31115" algn="ctr">
                        <a:lnSpc>
                          <a:spcPct val="111100"/>
                        </a:lnSpc>
                        <a:spcBef>
                          <a:spcPts val="0"/>
                        </a:spcBef>
                      </a:pPr>
                      <a:r>
                        <a:rPr sz="1200" u="none" spc="0" dirty="0">
                          <a:solidFill>
                            <a:schemeClr val="tx1"/>
                          </a:solidFill>
                          <a:latin typeface="Times New Roman" panose="02020603050405020304" pitchFamily="18" charset="0"/>
                          <a:cs typeface="Times New Roman" panose="02020603050405020304" pitchFamily="18" charset="0"/>
                        </a:rPr>
                        <a:t>Movimiento literario y pictórico que surgió a mediados del siglo XIX, marcando una ruptura con la fantasía y subjetividad que distinguían al Romanticismo.</a:t>
                      </a:r>
                      <a:endParaRPr sz="1200" u="none" spc="0">
                        <a:solidFill>
                          <a:schemeClr val="tx1"/>
                        </a:solidFill>
                        <a:latin typeface="Times New Roman" panose="02020603050405020304" pitchFamily="18" charset="0"/>
                        <a:cs typeface="Times New Roman" panose="02020603050405020304" pitchFamily="18" charset="0"/>
                      </a:endParaRPr>
                    </a:p>
                    <a:p>
                      <a:pPr marL="0" marR="31115" algn="ctr">
                        <a:lnSpc>
                          <a:spcPct val="111100"/>
                        </a:lnSpc>
                        <a:spcBef>
                          <a:spcPts val="0"/>
                        </a:spcBef>
                      </a:pPr>
                      <a:r>
                        <a:rPr sz="1200" u="none" spc="0" dirty="0">
                          <a:solidFill>
                            <a:schemeClr val="tx1"/>
                          </a:solidFill>
                          <a:latin typeface="Times New Roman" panose="02020603050405020304" pitchFamily="18" charset="0"/>
                          <a:cs typeface="Times New Roman" panose="02020603050405020304" pitchFamily="18" charset="0"/>
                        </a:rPr>
                        <a:t>La expresión libre de los sentimientos más íntimos, propios del escritor romántico, son sustituidos un movimiento que busca eliminar todo aspecto subjetivo, así como los hechos fantásticos o sentimientos que se alejen de lo real.</a:t>
                      </a:r>
                      <a:endParaRPr sz="1200" u="none" spc="0">
                        <a:solidFill>
                          <a:schemeClr val="tx1"/>
                        </a:solidFill>
                        <a:latin typeface="Times New Roman" panose="02020603050405020304" pitchFamily="18" charset="0"/>
                        <a:cs typeface="Times New Roman" panose="02020603050405020304" pitchFamily="18" charset="0"/>
                      </a:endParaRPr>
                    </a:p>
                    <a:p>
                      <a:pPr marL="0" marR="30480" algn="ctr">
                        <a:lnSpc>
                          <a:spcPct val="111100"/>
                        </a:lnSpc>
                        <a:spcBef>
                          <a:spcPts val="0"/>
                        </a:spcBef>
                      </a:pPr>
                      <a:r>
                        <a:rPr sz="1200" u="none" spc="0" dirty="0">
                          <a:solidFill>
                            <a:schemeClr val="tx1"/>
                          </a:solidFill>
                          <a:latin typeface="Times New Roman" panose="02020603050405020304" pitchFamily="18" charset="0"/>
                          <a:cs typeface="Times New Roman" panose="02020603050405020304" pitchFamily="18" charset="0"/>
                        </a:rPr>
                        <a:t>Como consecuencia de los cambios políticos, económicos y sociales de occidente, que se resumen en a) La consolidación de la burguesía como clase dominante; b) La industrialización; c) El crecimiento urbano y la aparición del proletariado; d) La nuevas corrientes ideológicas que surgen en esta segunda mitad del siglo XIX, influyen notablemente en la producción artística.</a:t>
                      </a:r>
                      <a:endParaRPr sz="1200" u="none" spc="0">
                        <a:solidFill>
                          <a:schemeClr val="tx1"/>
                        </a:solidFill>
                        <a:latin typeface="Times New Roman" panose="02020603050405020304" pitchFamily="18" charset="0"/>
                        <a:cs typeface="Times New Roman" panose="02020603050405020304" pitchFamily="18" charset="0"/>
                      </a:endParaRPr>
                    </a:p>
                  </a:txBody>
                  <a:tcPr marL="0" marR="0" marT="120014" marB="0"/>
                </a:tc>
                <a:extLst>
                  <a:ext uri="{0D108BD9-81ED-4DB2-BD59-A6C34878D82A}">
                    <a16:rowId xmlns:a16="http://schemas.microsoft.com/office/drawing/2014/main" val="10001"/>
                  </a:ext>
                </a:extLst>
              </a:tr>
              <a:tr h="1705610">
                <a:tc rowSpan="2">
                  <a:txBody>
                    <a:bodyPr/>
                    <a:lstStyle/>
                    <a:p>
                      <a:pPr marL="0" algn="ctr">
                        <a:lnSpc>
                          <a:spcPct val="100000"/>
                        </a:lnSpc>
                        <a:spcBef>
                          <a:spcPts val="0"/>
                        </a:spcBef>
                      </a:pPr>
                      <a:endParaRPr lang="es-CO" sz="1200" u="none"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lang="es-CO" sz="1200" u="none"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lang="es-CO" sz="1200" u="none"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lang="es-CO" sz="1200" u="none"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lang="es-CO" sz="1200" u="none" spc="0" dirty="0">
                        <a:solidFill>
                          <a:schemeClr val="tx1"/>
                        </a:solidFill>
                        <a:latin typeface="Times New Roman" panose="02020603050405020304" pitchFamily="18" charset="0"/>
                        <a:cs typeface="Times New Roman" panose="02020603050405020304" pitchFamily="18" charset="0"/>
                      </a:endParaRPr>
                    </a:p>
                    <a:p>
                      <a:pPr marL="0" marR="402590" indent="28575" algn="ctr">
                        <a:lnSpc>
                          <a:spcPct val="111100"/>
                        </a:lnSpc>
                        <a:spcBef>
                          <a:spcPts val="0"/>
                        </a:spcBef>
                      </a:pPr>
                      <a:endParaRPr lang="es-CO" sz="1200" b="1" u="none" spc="0" dirty="0">
                        <a:solidFill>
                          <a:schemeClr val="tx1"/>
                        </a:solidFill>
                        <a:latin typeface="Times New Roman" panose="02020603050405020304" pitchFamily="18" charset="0"/>
                        <a:cs typeface="Times New Roman" panose="02020603050405020304" pitchFamily="18" charset="0"/>
                      </a:endParaRPr>
                    </a:p>
                    <a:p>
                      <a:pPr marL="0" marR="402590" indent="28575" algn="ctr">
                        <a:lnSpc>
                          <a:spcPct val="111100"/>
                        </a:lnSpc>
                        <a:spcBef>
                          <a:spcPts val="0"/>
                        </a:spcBef>
                      </a:pPr>
                      <a:endParaRPr lang="es-CO" sz="1200" b="1" u="none" spc="0" dirty="0">
                        <a:solidFill>
                          <a:schemeClr val="tx1"/>
                        </a:solidFill>
                        <a:latin typeface="Times New Roman" panose="02020603050405020304" pitchFamily="18" charset="0"/>
                        <a:cs typeface="Times New Roman" panose="02020603050405020304" pitchFamily="18" charset="0"/>
                      </a:endParaRPr>
                    </a:p>
                    <a:p>
                      <a:pPr marL="0" marR="402590" indent="28575" algn="ctr">
                        <a:lnSpc>
                          <a:spcPct val="111100"/>
                        </a:lnSpc>
                        <a:spcBef>
                          <a:spcPts val="0"/>
                        </a:spcBef>
                      </a:pPr>
                      <a:endParaRPr lang="es-CO" sz="1200" b="1" u="none" spc="0" dirty="0">
                        <a:solidFill>
                          <a:schemeClr val="tx1"/>
                        </a:solidFill>
                        <a:latin typeface="Times New Roman" panose="02020603050405020304" pitchFamily="18" charset="0"/>
                        <a:cs typeface="Times New Roman" panose="02020603050405020304" pitchFamily="18" charset="0"/>
                      </a:endParaRPr>
                    </a:p>
                    <a:p>
                      <a:pPr marL="0" marR="402590" indent="28575" algn="ctr">
                        <a:lnSpc>
                          <a:spcPct val="111100"/>
                        </a:lnSpc>
                        <a:spcBef>
                          <a:spcPts val="0"/>
                        </a:spcBef>
                      </a:pPr>
                      <a:endParaRPr lang="es-CO" sz="1200" b="1" u="none" spc="0" dirty="0">
                        <a:solidFill>
                          <a:schemeClr val="tx1"/>
                        </a:solidFill>
                        <a:latin typeface="Times New Roman" panose="02020603050405020304" pitchFamily="18" charset="0"/>
                        <a:cs typeface="Times New Roman" panose="02020603050405020304" pitchFamily="18" charset="0"/>
                      </a:endParaRPr>
                    </a:p>
                    <a:p>
                      <a:pPr marL="0" marR="402590" indent="28575" algn="ctr">
                        <a:lnSpc>
                          <a:spcPct val="111100"/>
                        </a:lnSpc>
                        <a:spcBef>
                          <a:spcPts val="0"/>
                        </a:spcBef>
                      </a:pPr>
                      <a:endParaRPr lang="es-CO" sz="1200" b="1" u="none" spc="0" dirty="0">
                        <a:solidFill>
                          <a:schemeClr val="tx1"/>
                        </a:solidFill>
                        <a:latin typeface="Times New Roman" panose="02020603050405020304" pitchFamily="18" charset="0"/>
                        <a:cs typeface="Times New Roman" panose="02020603050405020304" pitchFamily="18" charset="0"/>
                      </a:endParaRPr>
                    </a:p>
                    <a:p>
                      <a:pPr marL="0" marR="402590" indent="28575" algn="ctr">
                        <a:lnSpc>
                          <a:spcPct val="111100"/>
                        </a:lnSpc>
                        <a:spcBef>
                          <a:spcPts val="0"/>
                        </a:spcBef>
                      </a:pPr>
                      <a:endParaRPr lang="es-CO" sz="1200" b="1" u="none" spc="0" dirty="0">
                        <a:solidFill>
                          <a:schemeClr val="tx1"/>
                        </a:solidFill>
                        <a:latin typeface="Times New Roman" panose="02020603050405020304" pitchFamily="18" charset="0"/>
                        <a:cs typeface="Times New Roman" panose="02020603050405020304" pitchFamily="18" charset="0"/>
                      </a:endParaRPr>
                    </a:p>
                    <a:p>
                      <a:pPr marL="0" marR="402590" indent="28575" algn="ctr">
                        <a:lnSpc>
                          <a:spcPct val="111100"/>
                        </a:lnSpc>
                        <a:spcBef>
                          <a:spcPts val="0"/>
                        </a:spcBef>
                      </a:pPr>
                      <a:endParaRPr lang="es-CO" sz="1200" b="1" u="none" spc="0" dirty="0">
                        <a:solidFill>
                          <a:schemeClr val="tx1"/>
                        </a:solidFill>
                        <a:latin typeface="Times New Roman" panose="02020603050405020304" pitchFamily="18" charset="0"/>
                        <a:cs typeface="Times New Roman" panose="02020603050405020304" pitchFamily="18" charset="0"/>
                      </a:endParaRPr>
                    </a:p>
                    <a:p>
                      <a:pPr marL="0" marR="402590" indent="28575" algn="ctr">
                        <a:lnSpc>
                          <a:spcPct val="111100"/>
                        </a:lnSpc>
                        <a:spcBef>
                          <a:spcPts val="0"/>
                        </a:spcBef>
                      </a:pPr>
                      <a:endParaRPr lang="es-CO" sz="1200" b="1" u="none" spc="0" dirty="0">
                        <a:solidFill>
                          <a:schemeClr val="tx1"/>
                        </a:solidFill>
                        <a:latin typeface="Times New Roman" panose="02020603050405020304" pitchFamily="18" charset="0"/>
                        <a:cs typeface="Times New Roman" panose="02020603050405020304" pitchFamily="18" charset="0"/>
                      </a:endParaRPr>
                    </a:p>
                    <a:p>
                      <a:pPr marL="0" marR="402590" indent="28575" algn="ctr">
                        <a:lnSpc>
                          <a:spcPct val="111100"/>
                        </a:lnSpc>
                        <a:spcBef>
                          <a:spcPts val="0"/>
                        </a:spcBef>
                      </a:pPr>
                      <a:endParaRPr lang="es-CO" sz="1200" b="1" u="none" spc="0" dirty="0">
                        <a:solidFill>
                          <a:schemeClr val="tx1"/>
                        </a:solidFill>
                        <a:latin typeface="Times New Roman" panose="02020603050405020304" pitchFamily="18" charset="0"/>
                        <a:cs typeface="Times New Roman" panose="02020603050405020304" pitchFamily="18" charset="0"/>
                      </a:endParaRPr>
                    </a:p>
                    <a:p>
                      <a:pPr marL="0" marR="402590" indent="28575" algn="ctr">
                        <a:lnSpc>
                          <a:spcPct val="111100"/>
                        </a:lnSpc>
                        <a:spcBef>
                          <a:spcPts val="0"/>
                        </a:spcBef>
                      </a:pPr>
                      <a:endParaRPr lang="es-CO" sz="1200" b="1" u="none" spc="0" dirty="0">
                        <a:solidFill>
                          <a:schemeClr val="tx1"/>
                        </a:solidFill>
                        <a:latin typeface="Times New Roman" panose="02020603050405020304" pitchFamily="18" charset="0"/>
                        <a:cs typeface="Times New Roman" panose="02020603050405020304" pitchFamily="18" charset="0"/>
                      </a:endParaRPr>
                    </a:p>
                    <a:p>
                      <a:pPr marL="0" marR="402590" indent="28575" algn="ctr">
                        <a:lnSpc>
                          <a:spcPct val="111100"/>
                        </a:lnSpc>
                        <a:spcBef>
                          <a:spcPts val="0"/>
                        </a:spcBef>
                      </a:pPr>
                      <a:endParaRPr lang="es-CO" sz="1200" b="1" u="none" spc="0" dirty="0">
                        <a:solidFill>
                          <a:schemeClr val="tx1"/>
                        </a:solidFill>
                        <a:latin typeface="Times New Roman" panose="02020603050405020304" pitchFamily="18" charset="0"/>
                        <a:cs typeface="Times New Roman" panose="02020603050405020304" pitchFamily="18" charset="0"/>
                      </a:endParaRPr>
                    </a:p>
                    <a:p>
                      <a:pPr marL="0" marR="402590" indent="28575" algn="ctr">
                        <a:lnSpc>
                          <a:spcPct val="111100"/>
                        </a:lnSpc>
                        <a:spcBef>
                          <a:spcPts val="0"/>
                        </a:spcBef>
                      </a:pPr>
                      <a:r>
                        <a:rPr lang="es-CO" sz="1200" b="1" u="none" spc="0" dirty="0">
                          <a:solidFill>
                            <a:schemeClr val="tx1"/>
                          </a:solidFill>
                          <a:latin typeface="Times New Roman" panose="02020603050405020304" pitchFamily="18" charset="0"/>
                          <a:cs typeface="Times New Roman" panose="02020603050405020304" pitchFamily="18" charset="0"/>
                        </a:rPr>
                        <a:t>TEMÁTICAS</a:t>
                      </a:r>
                      <a:endParaRPr lang="es-CO" sz="1200" u="none" spc="0" dirty="0">
                        <a:solidFill>
                          <a:schemeClr val="tx1"/>
                        </a:solidFill>
                        <a:latin typeface="Times New Roman" panose="02020603050405020304" pitchFamily="18" charset="0"/>
                        <a:cs typeface="Times New Roman" panose="02020603050405020304" pitchFamily="18" charset="0"/>
                      </a:endParaRPr>
                    </a:p>
                  </a:txBody>
                  <a:tcPr marL="0" marR="0" marT="0" marB="0"/>
                </a:tc>
                <a:tc>
                  <a:txBody>
                    <a:bodyPr/>
                    <a:lstStyle/>
                    <a:p>
                      <a:pPr marL="0" marR="32384" algn="ctr">
                        <a:lnSpc>
                          <a:spcPct val="111100"/>
                        </a:lnSpc>
                        <a:spcBef>
                          <a:spcPts val="0"/>
                        </a:spcBef>
                      </a:pPr>
                      <a:r>
                        <a:rPr sz="1200" u="none" spc="0" dirty="0">
                          <a:solidFill>
                            <a:schemeClr val="tx1"/>
                          </a:solidFill>
                          <a:latin typeface="Times New Roman" panose="02020603050405020304" pitchFamily="18" charset="0"/>
                          <a:cs typeface="Times New Roman" panose="02020603050405020304" pitchFamily="18" charset="0"/>
                        </a:rPr>
                        <a:t>Pretendió  representar  una  nueva  actitud  vital  basada  en  el INDIVIDUALISMO Y LA LIBERTAD (tanto política, como moral y artística) Reivindicó al ser humano como individuo concreto, proclamó la exaltación del yo y la SUBJETIVIDAD.</a:t>
                      </a:r>
                    </a:p>
                    <a:p>
                      <a:pPr marL="0" marR="31115" algn="ctr">
                        <a:lnSpc>
                          <a:spcPct val="111100"/>
                        </a:lnSpc>
                        <a:spcBef>
                          <a:spcPts val="0"/>
                        </a:spcBef>
                      </a:pPr>
                      <a:r>
                        <a:rPr sz="1200" u="none" spc="0" dirty="0">
                          <a:solidFill>
                            <a:schemeClr val="tx1"/>
                          </a:solidFill>
                          <a:latin typeface="Times New Roman" panose="02020603050405020304" pitchFamily="18" charset="0"/>
                          <a:cs typeface="Times New Roman" panose="02020603050405020304" pitchFamily="18" charset="0"/>
                        </a:rPr>
                        <a:t>El escritor romántico es un rebelde que proclama su derecho a expresarse, el derecho del individuo frente a la sociedad, de la mujer frente al hombre, del obrero frente al patrón. Desafía a la sociedad y a Dios, por lo que rechaza las reglas, tanto sociales como artísticas. Siente admiración por rebeldes célebres, como Satán, Caín, don Juan, entre otros emblemáticos.</a:t>
                      </a:r>
                    </a:p>
                  </a:txBody>
                  <a:tcPr marL="0" marR="0" marT="120014" marB="0"/>
                </a:tc>
                <a:tc>
                  <a:txBody>
                    <a:bodyPr/>
                    <a:lstStyle/>
                    <a:p>
                      <a:pPr marL="0" algn="ctr">
                        <a:lnSpc>
                          <a:spcPct val="100000"/>
                        </a:lnSpc>
                        <a:spcBef>
                          <a:spcPts val="0"/>
                        </a:spcBef>
                      </a:pPr>
                      <a:endParaRPr sz="1200" u="none" spc="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sz="1200" u="none" spc="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sz="1200" u="none" spc="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sz="1200" u="none" spc="0">
                        <a:solidFill>
                          <a:schemeClr val="tx1"/>
                        </a:solidFill>
                        <a:latin typeface="Times New Roman" panose="02020603050405020304" pitchFamily="18" charset="0"/>
                        <a:cs typeface="Times New Roman" panose="02020603050405020304" pitchFamily="18" charset="0"/>
                      </a:endParaRPr>
                    </a:p>
                    <a:p>
                      <a:pPr marL="0" marR="30480" indent="27305" algn="ctr">
                        <a:lnSpc>
                          <a:spcPct val="111200"/>
                        </a:lnSpc>
                        <a:spcBef>
                          <a:spcPts val="0"/>
                        </a:spcBef>
                      </a:pPr>
                      <a:r>
                        <a:rPr sz="1200" u="none" spc="0" dirty="0">
                          <a:solidFill>
                            <a:schemeClr val="tx1"/>
                          </a:solidFill>
                          <a:latin typeface="Times New Roman" panose="02020603050405020304" pitchFamily="18" charset="0"/>
                          <a:cs typeface="Times New Roman" panose="02020603050405020304" pitchFamily="18" charset="0"/>
                        </a:rPr>
                        <a:t>Pretendió representar la libertad de acuerdo con los intereses de la sociedad burguesa contemporánea. Reflejar la realidad con imparcialidad, basándose en la OBJETIVIDAD.</a:t>
                      </a:r>
                      <a:endParaRPr sz="1200" u="none" spc="0">
                        <a:solidFill>
                          <a:schemeClr val="tx1"/>
                        </a:solidFill>
                        <a:latin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0002"/>
                  </a:ext>
                </a:extLst>
              </a:tr>
              <a:tr h="1767839">
                <a:tc vMerge="1">
                  <a:txBody>
                    <a:bodyPr/>
                    <a:lstStyle/>
                    <a:p>
                      <a:pPr marL="0" algn="ctr">
                        <a:lnSpc>
                          <a:spcPct val="100000"/>
                        </a:lnSpc>
                        <a:spcBef>
                          <a:spcPts val="0"/>
                        </a:spcBef>
                      </a:pPr>
                      <a:endParaRPr sz="1200" u="none" spc="0" dirty="0">
                        <a:solidFill>
                          <a:schemeClr val="tx1"/>
                        </a:solidFill>
                        <a:latin typeface="Times New Roman" panose="02020603050405020304" pitchFamily="18" charset="0"/>
                        <a:cs typeface="Times New Roman" panose="02020603050405020304" pitchFamily="18" charset="0"/>
                      </a:endParaRPr>
                    </a:p>
                  </a:txBody>
                  <a:tcPr marL="0" marR="0" marT="0" marB="0"/>
                </a:tc>
                <a:tc>
                  <a:txBody>
                    <a:bodyPr/>
                    <a:lstStyle/>
                    <a:p>
                      <a:pPr marL="0" marR="29209" indent="27305" algn="ctr">
                        <a:lnSpc>
                          <a:spcPct val="111100"/>
                        </a:lnSpc>
                        <a:spcBef>
                          <a:spcPts val="0"/>
                        </a:spcBef>
                      </a:pPr>
                      <a:r>
                        <a:rPr sz="1200" u="none" spc="0" dirty="0">
                          <a:solidFill>
                            <a:schemeClr val="tx1"/>
                          </a:solidFill>
                          <a:latin typeface="Times New Roman" panose="02020603050405020304" pitchFamily="18" charset="0"/>
                          <a:cs typeface="Times New Roman" panose="02020603050405020304" pitchFamily="18" charset="0"/>
                        </a:rPr>
                        <a:t>Los románticos se rebelaron contra la sociedad del momento y dicho rechazo los condujo a la EVASIÓN DE LA REALIDAD: en el tiempo, hacia el pasado medieval; en el espacio, hacia lugares exóticos propios de las culturas americanas y orientales.</a:t>
                      </a:r>
                    </a:p>
                    <a:p>
                      <a:pPr marL="0" marR="29845" algn="ctr">
                        <a:lnSpc>
                          <a:spcPct val="111200"/>
                        </a:lnSpc>
                        <a:spcBef>
                          <a:spcPts val="0"/>
                        </a:spcBef>
                      </a:pPr>
                      <a:r>
                        <a:rPr sz="1200" u="none" spc="0" dirty="0">
                          <a:solidFill>
                            <a:schemeClr val="tx1"/>
                          </a:solidFill>
                          <a:latin typeface="Times New Roman" panose="02020603050405020304" pitchFamily="18" charset="0"/>
                          <a:cs typeface="Times New Roman" panose="02020603050405020304" pitchFamily="18" charset="0"/>
                        </a:rPr>
                        <a:t>Hastiado de la realidad, el romántico se evade hacia el ensueño y la fantasía. Así, los artistas románticos se sintieron fascinados por países exóticos y lejanos, y por tiempos pasados (sobre todo, por la Edad Media). También había una fascinación por lo nocturno, las ruinas, los sepulcros, lo paranormal, las tempestades, los castillos abandonados, lo terrorífico y la fantasía. Los románticos se sentían atraídos a lo medieval, en particular lo</a:t>
                      </a:r>
                      <a:r>
                        <a:rPr lang="es-ES" sz="1200" u="none" spc="0" dirty="0">
                          <a:solidFill>
                            <a:schemeClr val="tx1"/>
                          </a:solidFill>
                          <a:latin typeface="Times New Roman" panose="02020603050405020304" pitchFamily="18" charset="0"/>
                          <a:cs typeface="Times New Roman" panose="02020603050405020304" pitchFamily="18" charset="0"/>
                        </a:rPr>
                        <a:t> </a:t>
                      </a:r>
                      <a:r>
                        <a:rPr lang="es-ES" sz="1200" b="0" spc="0" dirty="0">
                          <a:solidFill>
                            <a:schemeClr val="tx1"/>
                          </a:solidFill>
                          <a:latin typeface="Times New Roman" panose="02020603050405020304" pitchFamily="18" charset="0"/>
                          <a:cs typeface="Times New Roman" panose="02020603050405020304" pitchFamily="18" charset="0"/>
                        </a:rPr>
                        <a:t>gótico, y los lugares exóticos. También había una fascinación por lo nocturno, las ruinas, los sepulcros, lo paranormal, las tempestades, los castillos abandonados, lo terrorífico y la fantasía. Para los románticos no españoles, España era un lugar exótico.</a:t>
                      </a:r>
                    </a:p>
                    <a:p>
                      <a:pPr marL="0" marR="29845" algn="ctr">
                        <a:lnSpc>
                          <a:spcPct val="111100"/>
                        </a:lnSpc>
                        <a:spcBef>
                          <a:spcPts val="0"/>
                        </a:spcBef>
                      </a:pPr>
                      <a:r>
                        <a:rPr lang="es-ES" sz="1200" b="0" spc="0" dirty="0">
                          <a:solidFill>
                            <a:schemeClr val="tx1"/>
                          </a:solidFill>
                          <a:latin typeface="Times New Roman" panose="02020603050405020304" pitchFamily="18" charset="0"/>
                          <a:cs typeface="Times New Roman" panose="02020603050405020304" pitchFamily="18" charset="0"/>
                        </a:rPr>
                        <a:t>Mundos fantásticos, misteriosos y de ultratumba aparecen siempre recreados en las obras románticas. Es el surgimiento del llamado género Gótico.</a:t>
                      </a:r>
                    </a:p>
                  </a:txBody>
                  <a:tcPr marL="0" marR="0" marT="120014" marB="0"/>
                </a:tc>
                <a:tc>
                  <a:txBody>
                    <a:bodyPr/>
                    <a:lstStyle/>
                    <a:p>
                      <a:pPr marL="0" algn="ctr">
                        <a:lnSpc>
                          <a:spcPct val="100000"/>
                        </a:lnSpc>
                        <a:spcBef>
                          <a:spcPts val="0"/>
                        </a:spcBef>
                      </a:pPr>
                      <a:endParaRPr sz="1200" u="none" spc="0" dirty="0">
                        <a:solidFill>
                          <a:schemeClr val="tx1"/>
                        </a:solidFill>
                        <a:latin typeface="Times New Roman" panose="02020603050405020304" pitchFamily="18" charset="0"/>
                        <a:cs typeface="Times New Roman" panose="02020603050405020304" pitchFamily="18" charset="0"/>
                      </a:endParaRPr>
                    </a:p>
                    <a:p>
                      <a:pPr marL="0" marR="29845" indent="27305" algn="ctr">
                        <a:lnSpc>
                          <a:spcPct val="111100"/>
                        </a:lnSpc>
                        <a:spcBef>
                          <a:spcPts val="0"/>
                        </a:spcBef>
                      </a:pPr>
                      <a:r>
                        <a:rPr sz="1200" u="none" spc="0" dirty="0">
                          <a:solidFill>
                            <a:schemeClr val="tx1"/>
                          </a:solidFill>
                          <a:latin typeface="Times New Roman" panose="02020603050405020304" pitchFamily="18" charset="0"/>
                          <a:cs typeface="Times New Roman" panose="02020603050405020304" pitchFamily="18" charset="0"/>
                        </a:rPr>
                        <a:t>Los autores realistas reflejan la realidad circundante y presentan la vida cotidiana en el campo y la ciudad. Analizan los ambientes y grupos sociales, y su influjo en el carácter de los personajes. Son historias verosímiles.</a:t>
                      </a:r>
                    </a:p>
                    <a:p>
                      <a:pPr marL="0" marR="29209" algn="ctr">
                        <a:lnSpc>
                          <a:spcPct val="111100"/>
                        </a:lnSpc>
                        <a:spcBef>
                          <a:spcPts val="0"/>
                        </a:spcBef>
                      </a:pPr>
                      <a:r>
                        <a:rPr sz="1200" u="none" spc="0" dirty="0">
                          <a:solidFill>
                            <a:schemeClr val="tx1"/>
                          </a:solidFill>
                          <a:latin typeface="Times New Roman" panose="02020603050405020304" pitchFamily="18" charset="0"/>
                          <a:cs typeface="Times New Roman" panose="02020603050405020304" pitchFamily="18" charset="0"/>
                        </a:rPr>
                        <a:t>El reflejo de la sociedad de  finales del XIX y la presentación de la vida cotidiana es la temática central de la novela realista. Algunos escritores incorporan al argumento ciertas posturas, sean políticas o religiosas. Por ende, prefirieron las novelas de tesis. Sin embargo, por tanto enfatizar estas posturas, en algunas de estas obras los personajes aparecen como estereotipos maniqueístas.</a:t>
                      </a:r>
                    </a:p>
                  </a:txBody>
                  <a:tcPr marL="0" marR="0" marT="22225" marB="0"/>
                </a:tc>
                <a:extLst>
                  <a:ext uri="{0D108BD9-81ED-4DB2-BD59-A6C34878D82A}">
                    <a16:rowId xmlns:a16="http://schemas.microsoft.com/office/drawing/2014/main" val="10003"/>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430786121"/>
              </p:ext>
            </p:extLst>
          </p:nvPr>
        </p:nvGraphicFramePr>
        <p:xfrm>
          <a:off x="356869" y="831057"/>
          <a:ext cx="9217660" cy="7239887"/>
        </p:xfrm>
        <a:graphic>
          <a:graphicData uri="http://schemas.openxmlformats.org/drawingml/2006/table">
            <a:tbl>
              <a:tblPr firstRow="1" bandRow="1">
                <a:tableStyleId>{BC89EF96-8CEA-46FF-86C4-4CE0E7609802}</a:tableStyleId>
              </a:tblPr>
              <a:tblGrid>
                <a:gridCol w="1395731">
                  <a:extLst>
                    <a:ext uri="{9D8B030D-6E8A-4147-A177-3AD203B41FA5}">
                      <a16:colId xmlns:a16="http://schemas.microsoft.com/office/drawing/2014/main" val="20000"/>
                    </a:ext>
                  </a:extLst>
                </a:gridCol>
                <a:gridCol w="3772534">
                  <a:extLst>
                    <a:ext uri="{9D8B030D-6E8A-4147-A177-3AD203B41FA5}">
                      <a16:colId xmlns:a16="http://schemas.microsoft.com/office/drawing/2014/main" val="20001"/>
                    </a:ext>
                  </a:extLst>
                </a:gridCol>
                <a:gridCol w="4049395">
                  <a:extLst>
                    <a:ext uri="{9D8B030D-6E8A-4147-A177-3AD203B41FA5}">
                      <a16:colId xmlns:a16="http://schemas.microsoft.com/office/drawing/2014/main" val="20002"/>
                    </a:ext>
                  </a:extLst>
                </a:gridCol>
              </a:tblGrid>
              <a:tr h="2924810">
                <a:tc>
                  <a:txBody>
                    <a:bodyPr/>
                    <a:lstStyle/>
                    <a:p>
                      <a:pPr marL="0" algn="ctr">
                        <a:lnSpc>
                          <a:spcPct val="100000"/>
                        </a:lnSpc>
                        <a:spcBef>
                          <a:spcPts val="0"/>
                        </a:spcBef>
                      </a:pPr>
                      <a:endParaRPr sz="1200" b="0" spc="0" dirty="0">
                        <a:solidFill>
                          <a:schemeClr val="tx1"/>
                        </a:solidFill>
                        <a:latin typeface="Times New Roman" panose="02020603050405020304" pitchFamily="18" charset="0"/>
                        <a:cs typeface="Times New Roman" panose="02020603050405020304" pitchFamily="18" charset="0"/>
                      </a:endParaRPr>
                    </a:p>
                  </a:txBody>
                  <a:tcPr marL="0" marR="0" marT="0" marB="0"/>
                </a:tc>
                <a:tc>
                  <a:txBody>
                    <a:bodyPr/>
                    <a:lstStyle/>
                    <a:p>
                      <a:pPr marL="0" algn="ctr">
                        <a:lnSpc>
                          <a:spcPct val="100000"/>
                        </a:lnSpc>
                        <a:spcBef>
                          <a:spcPts val="0"/>
                        </a:spcBef>
                      </a:pPr>
                      <a:endParaRPr sz="1200" b="0" spc="0" dirty="0">
                        <a:solidFill>
                          <a:schemeClr val="tx1"/>
                        </a:solidFill>
                        <a:latin typeface="Times New Roman" panose="02020603050405020304" pitchFamily="18" charset="0"/>
                        <a:cs typeface="Times New Roman" panose="02020603050405020304" pitchFamily="18" charset="0"/>
                      </a:endParaRPr>
                    </a:p>
                    <a:p>
                      <a:pPr marL="0" marR="30480" algn="ctr">
                        <a:lnSpc>
                          <a:spcPct val="111200"/>
                        </a:lnSpc>
                        <a:spcBef>
                          <a:spcPts val="0"/>
                        </a:spcBef>
                      </a:pPr>
                      <a:r>
                        <a:rPr sz="1200" b="0" spc="0" dirty="0">
                          <a:solidFill>
                            <a:schemeClr val="tx1"/>
                          </a:solidFill>
                          <a:latin typeface="Times New Roman" panose="02020603050405020304" pitchFamily="18" charset="0"/>
                          <a:cs typeface="Times New Roman" panose="02020603050405020304" pitchFamily="18" charset="0"/>
                        </a:rPr>
                        <a:t>Frente al universalismo anterior, el nacionalismo político entra en boga. En literatura esto se expresa en el afán de cada país, región y localidad, por ensalzar sus propias costumbres y valores tradicionales. En consecuencia, lo popular y lo folclórico adquieren un gran prestigio. Los románticos rescataron las grandes obras del Siglo de Oro, como las de Cervantes, Lope de Vega, Tirso de Molina y Calderón de la Barca. Los protagonistas de estas obras sirvirieron como modelo del prototipo romántico: Don Juan como el héroe rebelde y Don Quijote como el idealista y soñador.</a:t>
                      </a:r>
                    </a:p>
                    <a:p>
                      <a:pPr marL="0" marR="29845" algn="ctr">
                        <a:lnSpc>
                          <a:spcPct val="111100"/>
                        </a:lnSpc>
                        <a:spcBef>
                          <a:spcPts val="0"/>
                        </a:spcBef>
                      </a:pPr>
                      <a:r>
                        <a:rPr sz="1200" b="0" spc="0" dirty="0">
                          <a:solidFill>
                            <a:schemeClr val="tx1"/>
                          </a:solidFill>
                          <a:latin typeface="Times New Roman" panose="02020603050405020304" pitchFamily="18" charset="0"/>
                          <a:cs typeface="Times New Roman" panose="02020603050405020304" pitchFamily="18" charset="0"/>
                        </a:rPr>
                        <a:t>El choque entre sus ideales y la realidad hacen que el romántico se encuentre insatisfecho con el mundo que lo rodea. Un hondo sentimiento de vacío y soledad llevan al individuo hacia la melancolía, el pesimismo, y la desesperación ante la imposibilidad de lograr la felicidad en una sociedad con la que está en desacuerdo. Muchas veces, los artistas románticos, llevados por estos sentimientos, acaban con su vida. Hay un desgarro interior. Los románticos rechazaban la época que les tocó vivir, y lamentaban la injusticia del mundo y fugacidad de la vida.</a:t>
                      </a:r>
                    </a:p>
                  </a:txBody>
                  <a:tcPr marL="0" marR="0" marT="64769" marB="0"/>
                </a:tc>
                <a:tc>
                  <a:txBody>
                    <a:bodyPr/>
                    <a:lstStyle/>
                    <a:p>
                      <a:pPr marL="0" marR="29209" indent="27305" algn="ctr">
                        <a:lnSpc>
                          <a:spcPct val="111100"/>
                        </a:lnSpc>
                        <a:spcBef>
                          <a:spcPts val="0"/>
                        </a:spcBef>
                      </a:pPr>
                      <a:r>
                        <a:rPr sz="1200" b="0" spc="0" dirty="0">
                          <a:solidFill>
                            <a:schemeClr val="tx1"/>
                          </a:solidFill>
                          <a:latin typeface="Times New Roman" panose="02020603050405020304" pitchFamily="18" charset="0"/>
                          <a:cs typeface="Times New Roman" panose="02020603050405020304" pitchFamily="18" charset="0"/>
                        </a:rPr>
                        <a:t>Dentro  de  los  aspectos  ideológicos  y  culturales  que  enmarcan  este movimiento, cabe señalar la influencia de corrientes de pensamiento como el krausismo, que como tal, propugnó una filosofía práctica y racionalista, que hacía hincapié en el carácter ético de la conducta individual, y creía que la perfección del hombre era la base para la evolución de la sociedad. Al mismo tiempo, adquiere fuerza el positivismo, como paradigma que sólo admite los conocimientos que se fundamentan en la experimentación; por ello se basa en la aportación de las ciencias físicas y naturales, lo que afecta la estética del Realismo.</a:t>
                      </a:r>
                    </a:p>
                    <a:p>
                      <a:pPr marL="0" marR="29209" algn="ctr">
                        <a:lnSpc>
                          <a:spcPct val="111100"/>
                        </a:lnSpc>
                        <a:spcBef>
                          <a:spcPts val="0"/>
                        </a:spcBef>
                      </a:pPr>
                      <a:r>
                        <a:rPr sz="1200" b="0" spc="0" dirty="0">
                          <a:solidFill>
                            <a:schemeClr val="tx1"/>
                          </a:solidFill>
                          <a:latin typeface="Times New Roman" panose="02020603050405020304" pitchFamily="18" charset="0"/>
                          <a:cs typeface="Times New Roman" panose="02020603050405020304" pitchFamily="18" charset="0"/>
                        </a:rPr>
                        <a:t>En este sentido, este movimiento se fascina por los avances de la ciencia, intentando hacer de la literatura un documento- testimonio sobre la sociedad de la época, a la manera de la recién nacida fotografía. Por ello describe todo lo cotidiano y típico y prefiere los personajes vulgares y corrientes, de los que toma  nota  a  través  de  cuadernos  de  observación;  lo  que  resulta tremendamente novedoso en comparación al Romanticismo. Esta estética propugna a su vez una ética, una moral fundamentada en la moderación y síntesis de cualquier contradicción, la objetividad y el materialismo.</a:t>
                      </a:r>
                    </a:p>
                  </a:txBody>
                  <a:tcPr marL="0" marR="0" marT="120014" marB="0"/>
                </a:tc>
                <a:extLst>
                  <a:ext uri="{0D108BD9-81ED-4DB2-BD59-A6C34878D82A}">
                    <a16:rowId xmlns:a16="http://schemas.microsoft.com/office/drawing/2014/main" val="10001"/>
                  </a:ext>
                </a:extLst>
              </a:tr>
              <a:tr h="2091055">
                <a:tc>
                  <a:txBody>
                    <a:bodyPr/>
                    <a:lstStyle/>
                    <a:p>
                      <a:pPr marL="0" algn="ctr">
                        <a:lnSpc>
                          <a:spcPct val="100000"/>
                        </a:lnSpc>
                        <a:spcBef>
                          <a:spcPts val="0"/>
                        </a:spcBef>
                      </a:pPr>
                      <a:endParaRPr sz="1200" b="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sz="1200" b="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sz="1200" b="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sz="1200" b="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sz="1200" b="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sz="1200" b="0" spc="0" dirty="0">
                        <a:solidFill>
                          <a:schemeClr val="tx1"/>
                        </a:solidFill>
                        <a:latin typeface="Times New Roman" panose="02020603050405020304" pitchFamily="18" charset="0"/>
                        <a:cs typeface="Times New Roman" panose="02020603050405020304" pitchFamily="18" charset="0"/>
                      </a:endParaRPr>
                    </a:p>
                    <a:p>
                      <a:pPr marL="0" marR="299720" indent="28575" algn="ctr">
                        <a:lnSpc>
                          <a:spcPct val="111100"/>
                        </a:lnSpc>
                        <a:spcBef>
                          <a:spcPts val="0"/>
                        </a:spcBef>
                      </a:pPr>
                      <a:r>
                        <a:rPr lang="es-CO" sz="1200" b="1" spc="0" dirty="0">
                          <a:solidFill>
                            <a:schemeClr val="tx1"/>
                          </a:solidFill>
                          <a:latin typeface="Times New Roman" panose="02020603050405020304" pitchFamily="18" charset="0"/>
                          <a:cs typeface="Times New Roman" panose="02020603050405020304" pitchFamily="18" charset="0"/>
                        </a:rPr>
                        <a:t>PERSONAJES</a:t>
                      </a:r>
                    </a:p>
                  </a:txBody>
                  <a:tcPr marL="0" marR="0" marT="0" marB="0"/>
                </a:tc>
                <a:tc>
                  <a:txBody>
                    <a:bodyPr/>
                    <a:lstStyle/>
                    <a:p>
                      <a:pPr marL="0" algn="ctr">
                        <a:lnSpc>
                          <a:spcPct val="100000"/>
                        </a:lnSpc>
                        <a:spcBef>
                          <a:spcPts val="0"/>
                        </a:spcBef>
                      </a:pPr>
                      <a:endParaRPr sz="1200" b="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sz="1200" b="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sz="1200" b="0" spc="0" dirty="0">
                        <a:solidFill>
                          <a:schemeClr val="tx1"/>
                        </a:solidFill>
                        <a:latin typeface="Times New Roman" panose="02020603050405020304" pitchFamily="18" charset="0"/>
                        <a:cs typeface="Times New Roman" panose="02020603050405020304" pitchFamily="18" charset="0"/>
                      </a:endParaRPr>
                    </a:p>
                    <a:p>
                      <a:pPr marL="0" marR="31115" algn="ctr">
                        <a:lnSpc>
                          <a:spcPct val="111100"/>
                        </a:lnSpc>
                        <a:spcBef>
                          <a:spcPts val="0"/>
                        </a:spcBef>
                      </a:pPr>
                      <a:r>
                        <a:rPr sz="1200" b="0" spc="0" dirty="0">
                          <a:solidFill>
                            <a:schemeClr val="tx1"/>
                          </a:solidFill>
                          <a:latin typeface="Times New Roman" panose="02020603050405020304" pitchFamily="18" charset="0"/>
                          <a:cs typeface="Times New Roman" panose="02020603050405020304" pitchFamily="18" charset="0"/>
                        </a:rPr>
                        <a:t>Seres fantásticos y misteriosos, fantasmas y espíritus en pena, personajes marginales como piratas, condenados a muerte o mendigos son habituales en el Romanticismo. También tristes héroes que suelen morir por sus ideales.</a:t>
                      </a:r>
                    </a:p>
                    <a:p>
                      <a:pPr marL="0" algn="ctr">
                        <a:lnSpc>
                          <a:spcPct val="100000"/>
                        </a:lnSpc>
                        <a:spcBef>
                          <a:spcPts val="0"/>
                        </a:spcBef>
                      </a:pPr>
                      <a:endParaRPr sz="1200" b="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sz="1200" b="0" spc="0" dirty="0">
                        <a:solidFill>
                          <a:schemeClr val="tx1"/>
                        </a:solidFill>
                        <a:latin typeface="Times New Roman" panose="02020603050405020304" pitchFamily="18" charset="0"/>
                        <a:cs typeface="Times New Roman" panose="02020603050405020304" pitchFamily="18" charset="0"/>
                      </a:endParaRPr>
                    </a:p>
                    <a:p>
                      <a:pPr marL="0" marR="34290" algn="ctr">
                        <a:lnSpc>
                          <a:spcPct val="111100"/>
                        </a:lnSpc>
                        <a:spcBef>
                          <a:spcPts val="0"/>
                        </a:spcBef>
                      </a:pPr>
                      <a:r>
                        <a:rPr sz="1200" b="0" spc="0" dirty="0">
                          <a:solidFill>
                            <a:schemeClr val="tx1"/>
                          </a:solidFill>
                          <a:latin typeface="Times New Roman" panose="02020603050405020304" pitchFamily="18" charset="0"/>
                          <a:cs typeface="Times New Roman" panose="02020603050405020304" pitchFamily="18" charset="0"/>
                        </a:rPr>
                        <a:t>Narrador protagonista o testigo de primera persona: el héroe (o antihéroe) que sufre su marginalidad y disconformidad social.</a:t>
                      </a:r>
                    </a:p>
                  </a:txBody>
                  <a:tcPr marL="0" marR="0" marT="0" marB="0"/>
                </a:tc>
                <a:tc>
                  <a:txBody>
                    <a:bodyPr/>
                    <a:lstStyle/>
                    <a:p>
                      <a:pPr marL="0" marR="27940" algn="ctr">
                        <a:lnSpc>
                          <a:spcPct val="111100"/>
                        </a:lnSpc>
                        <a:spcBef>
                          <a:spcPts val="0"/>
                        </a:spcBef>
                      </a:pPr>
                      <a:r>
                        <a:rPr sz="1200" b="0" spc="0" dirty="0">
                          <a:solidFill>
                            <a:schemeClr val="tx1"/>
                          </a:solidFill>
                          <a:latin typeface="Times New Roman" panose="02020603050405020304" pitchFamily="18" charset="0"/>
                          <a:cs typeface="Times New Roman" panose="02020603050405020304" pitchFamily="18" charset="0"/>
                        </a:rPr>
                        <a:t>Grupos sociales de dicha época con especial atencióna la burguesía. Los escritores se interesan por mostrar el mundo íntimo y la psicología de los individuos. Surge un tipo de novela en la que se analizan en detalle las motivaciones de los personajes, las costumbres y los problemas de la existencia humana, donde el novelista denuncia los defectos y males que afectan a la sociedad y ofrece al lector soluciones para detenerlos. Cada autor, según sus ideas, muestra lo que para él es un mal de la sociedad.</a:t>
                      </a:r>
                    </a:p>
                    <a:p>
                      <a:pPr marL="0" marR="31115" algn="ctr">
                        <a:lnSpc>
                          <a:spcPct val="111100"/>
                        </a:lnSpc>
                        <a:spcBef>
                          <a:spcPts val="0"/>
                        </a:spcBef>
                      </a:pPr>
                      <a:r>
                        <a:rPr sz="1200" b="0" spc="0" dirty="0">
                          <a:solidFill>
                            <a:schemeClr val="tx1"/>
                          </a:solidFill>
                          <a:latin typeface="Times New Roman" panose="02020603050405020304" pitchFamily="18" charset="0"/>
                          <a:cs typeface="Times New Roman" panose="02020603050405020304" pitchFamily="18" charset="0"/>
                        </a:rPr>
                        <a:t>Narrador omnisciente de tercera persona: Para describir a los personajes y sucesos con todo detalle, el narrador no puede sino estar enterado de todo, hasta de los pensamientos de los personajes.</a:t>
                      </a:r>
                    </a:p>
                  </a:txBody>
                  <a:tcPr marL="0" marR="0" marT="120014" marB="0"/>
                </a:tc>
                <a:extLst>
                  <a:ext uri="{0D108BD9-81ED-4DB2-BD59-A6C34878D82A}">
                    <a16:rowId xmlns:a16="http://schemas.microsoft.com/office/drawing/2014/main" val="10002"/>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1048853234"/>
              </p:ext>
            </p:extLst>
          </p:nvPr>
        </p:nvGraphicFramePr>
        <p:xfrm>
          <a:off x="463710" y="856044"/>
          <a:ext cx="9217660" cy="8941625"/>
        </p:xfrm>
        <a:graphic>
          <a:graphicData uri="http://schemas.openxmlformats.org/drawingml/2006/table">
            <a:tbl>
              <a:tblPr firstRow="1" bandRow="1">
                <a:tableStyleId>{BC89EF96-8CEA-46FF-86C4-4CE0E7609802}</a:tableStyleId>
              </a:tblPr>
              <a:tblGrid>
                <a:gridCol w="1296670">
                  <a:extLst>
                    <a:ext uri="{9D8B030D-6E8A-4147-A177-3AD203B41FA5}">
                      <a16:colId xmlns:a16="http://schemas.microsoft.com/office/drawing/2014/main" val="20000"/>
                    </a:ext>
                  </a:extLst>
                </a:gridCol>
                <a:gridCol w="3871595">
                  <a:extLst>
                    <a:ext uri="{9D8B030D-6E8A-4147-A177-3AD203B41FA5}">
                      <a16:colId xmlns:a16="http://schemas.microsoft.com/office/drawing/2014/main" val="20001"/>
                    </a:ext>
                  </a:extLst>
                </a:gridCol>
                <a:gridCol w="4049395">
                  <a:extLst>
                    <a:ext uri="{9D8B030D-6E8A-4147-A177-3AD203B41FA5}">
                      <a16:colId xmlns:a16="http://schemas.microsoft.com/office/drawing/2014/main" val="20002"/>
                    </a:ext>
                  </a:extLst>
                </a:gridCol>
              </a:tblGrid>
              <a:tr h="2787650">
                <a:tc>
                  <a:txBody>
                    <a:bodyPr/>
                    <a:lstStyle/>
                    <a:p>
                      <a:pPr marL="0" algn="ctr">
                        <a:lnSpc>
                          <a:spcPct val="100000"/>
                        </a:lnSpc>
                        <a:spcBef>
                          <a:spcPts val="0"/>
                        </a:spcBef>
                      </a:pPr>
                      <a:endParaRPr lang="es-CO" sz="120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lang="es-CO" sz="120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lang="es-CO" sz="120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lang="es-CO" sz="120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lang="es-CO" sz="120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lang="es-CO" sz="120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lang="es-CO" sz="120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lang="es-CO" sz="120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lang="es-CO" sz="120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lang="es-CO" sz="120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r>
                        <a:rPr lang="es-CO" sz="1200" b="1" spc="0" dirty="0">
                          <a:solidFill>
                            <a:schemeClr val="tx1"/>
                          </a:solidFill>
                          <a:latin typeface="Times New Roman" panose="02020603050405020304" pitchFamily="18" charset="0"/>
                          <a:cs typeface="Times New Roman" panose="02020603050405020304" pitchFamily="18" charset="0"/>
                        </a:rPr>
                        <a:t>GÉNEROS</a:t>
                      </a:r>
                      <a:endParaRPr lang="es-CO" sz="1200" spc="0" dirty="0">
                        <a:solidFill>
                          <a:schemeClr val="tx1"/>
                        </a:solidFill>
                        <a:latin typeface="Times New Roman" panose="02020603050405020304" pitchFamily="18" charset="0"/>
                        <a:cs typeface="Times New Roman" panose="02020603050405020304" pitchFamily="18" charset="0"/>
                      </a:endParaRPr>
                    </a:p>
                  </a:txBody>
                  <a:tcPr marL="0" marR="0" marT="0" marB="0"/>
                </a:tc>
                <a:tc>
                  <a:txBody>
                    <a:bodyPr/>
                    <a:lstStyle/>
                    <a:p>
                      <a:pPr marL="0" algn="ctr">
                        <a:lnSpc>
                          <a:spcPct val="100000"/>
                        </a:lnSpc>
                        <a:spcBef>
                          <a:spcPts val="0"/>
                        </a:spcBef>
                      </a:pPr>
                      <a:endParaRPr sz="1200" b="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sz="1200" b="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sz="1200" b="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sz="1200" b="0" spc="0" dirty="0">
                        <a:solidFill>
                          <a:schemeClr val="tx1"/>
                        </a:solidFill>
                        <a:latin typeface="Times New Roman" panose="02020603050405020304" pitchFamily="18" charset="0"/>
                        <a:cs typeface="Times New Roman" panose="02020603050405020304" pitchFamily="18" charset="0"/>
                      </a:endParaRPr>
                    </a:p>
                    <a:p>
                      <a:pPr marL="0" marR="29845" algn="ctr">
                        <a:lnSpc>
                          <a:spcPct val="111500"/>
                        </a:lnSpc>
                        <a:spcBef>
                          <a:spcPts val="0"/>
                        </a:spcBef>
                      </a:pPr>
                      <a:r>
                        <a:rPr sz="1200" b="0" spc="0" dirty="0">
                          <a:solidFill>
                            <a:schemeClr val="tx1"/>
                          </a:solidFill>
                          <a:latin typeface="Times New Roman" panose="02020603050405020304" pitchFamily="18" charset="0"/>
                          <a:cs typeface="Times New Roman" panose="02020603050405020304" pitchFamily="18" charset="0"/>
                        </a:rPr>
                        <a:t>La poesía será el género que mejor se adapte a los ideales románticos. Las primeras manifestaciones de la poesía romántica son de CARÁCTER NARRATIVO.  Recogen  leyendas,  sucesos  históricos  e  historias imaginadas.</a:t>
                      </a:r>
                    </a:p>
                    <a:p>
                      <a:pPr marL="0" marR="30480" algn="ctr">
                        <a:lnSpc>
                          <a:spcPct val="111100"/>
                        </a:lnSpc>
                        <a:spcBef>
                          <a:spcPts val="0"/>
                        </a:spcBef>
                      </a:pPr>
                      <a:r>
                        <a:rPr sz="1200" b="0" spc="0" dirty="0">
                          <a:solidFill>
                            <a:schemeClr val="tx1"/>
                          </a:solidFill>
                          <a:latin typeface="Times New Roman" panose="02020603050405020304" pitchFamily="18" charset="0"/>
                          <a:cs typeface="Times New Roman" panose="02020603050405020304" pitchFamily="18" charset="0"/>
                        </a:rPr>
                        <a:t>El DRAMA ROMÁNTICO es también muy importante. Éste pretendió conmover al público con historias melodramáticas protagonizadas por personajes sobre los que se cierne un misterio.</a:t>
                      </a:r>
                    </a:p>
                    <a:p>
                      <a:pPr marL="0" marR="31115" algn="ctr">
                        <a:lnSpc>
                          <a:spcPct val="111200"/>
                        </a:lnSpc>
                        <a:spcBef>
                          <a:spcPts val="0"/>
                        </a:spcBef>
                      </a:pPr>
                      <a:r>
                        <a:rPr sz="1200" b="0" spc="0" dirty="0">
                          <a:solidFill>
                            <a:schemeClr val="tx1"/>
                          </a:solidFill>
                          <a:latin typeface="Times New Roman" panose="02020603050405020304" pitchFamily="18" charset="0"/>
                          <a:cs typeface="Times New Roman" panose="02020603050405020304" pitchFamily="18" charset="0"/>
                        </a:rPr>
                        <a:t>La NOVELA y el CUENTO románticos por lo general toma el formato de un testimonio; es epistolar o diario íntimo. También cuentos extraños y fantásticos.</a:t>
                      </a:r>
                    </a:p>
                  </a:txBody>
                  <a:tcPr marL="0" marR="0" marT="0" marB="0"/>
                </a:tc>
                <a:tc>
                  <a:txBody>
                    <a:bodyPr/>
                    <a:lstStyle/>
                    <a:p>
                      <a:pPr marL="0" marR="31115" algn="ctr">
                        <a:lnSpc>
                          <a:spcPct val="111800"/>
                        </a:lnSpc>
                        <a:spcBef>
                          <a:spcPts val="0"/>
                        </a:spcBef>
                      </a:pPr>
                      <a:r>
                        <a:rPr sz="1200" b="0" spc="0" dirty="0">
                          <a:solidFill>
                            <a:schemeClr val="tx1"/>
                          </a:solidFill>
                          <a:latin typeface="Times New Roman" panose="02020603050405020304" pitchFamily="18" charset="0"/>
                          <a:cs typeface="Times New Roman" panose="02020603050405020304" pitchFamily="18" charset="0"/>
                        </a:rPr>
                        <a:t>La NOVELA fue el género literario más cultivado por los autores realistas. Les permitía contar con exactitud partes completas de la vida de sus personajes, así como recrear los espacios por los que estos se desenvolvían.</a:t>
                      </a:r>
                    </a:p>
                    <a:p>
                      <a:pPr marL="0" marR="28575" algn="ctr">
                        <a:lnSpc>
                          <a:spcPct val="111100"/>
                        </a:lnSpc>
                        <a:spcBef>
                          <a:spcPts val="0"/>
                        </a:spcBef>
                      </a:pPr>
                      <a:r>
                        <a:rPr sz="1200" b="0" spc="0" dirty="0">
                          <a:solidFill>
                            <a:schemeClr val="tx1"/>
                          </a:solidFill>
                          <a:latin typeface="Times New Roman" panose="02020603050405020304" pitchFamily="18" charset="0"/>
                          <a:cs typeface="Times New Roman" panose="02020603050405020304" pitchFamily="18" charset="0"/>
                        </a:rPr>
                        <a:t>Las  descripciones  y  retratos  suelen  estar  intercalados  en  cuadros costumbristas. No se deja nada a la imaginación. Los escritores describen las fisonomías de los personajes, sus personalidades, debilidades, fortalezas, vestimenta, viviendas, lenguaje, almas, entre otros rasgos. El narrador es objetivo y suele ser omnisciente, es decir, conoce a sus personajes a fondo. Las obras tratan temas de la vida cotidiana y se centran en conflictos morales que se caracterizan en la psicología del hombre contemporáneo.</a:t>
                      </a:r>
                    </a:p>
                    <a:p>
                      <a:pPr marL="0" marR="30480" algn="ctr">
                        <a:lnSpc>
                          <a:spcPct val="111200"/>
                        </a:lnSpc>
                        <a:spcBef>
                          <a:spcPts val="0"/>
                        </a:spcBef>
                      </a:pPr>
                      <a:r>
                        <a:rPr sz="1200" b="0" spc="0" dirty="0">
                          <a:solidFill>
                            <a:schemeClr val="tx1"/>
                          </a:solidFill>
                          <a:latin typeface="Times New Roman" panose="02020603050405020304" pitchFamily="18" charset="0"/>
                          <a:cs typeface="Times New Roman" panose="02020603050405020304" pitchFamily="18" charset="0"/>
                        </a:rPr>
                        <a:t>El Cuento: Los realistas y naturalistas consideraron que sus escritos debían reflejar la vida cotidiana. Además, denunciar los vicios de la sociedad. Por eso era casi inevitable que entre sus iniciadores se encontraran los autores de cuentos de guerra y policiales.</a:t>
                      </a:r>
                    </a:p>
                  </a:txBody>
                  <a:tcPr marL="0" marR="0" marT="114935" marB="0"/>
                </a:tc>
                <a:extLst>
                  <a:ext uri="{0D108BD9-81ED-4DB2-BD59-A6C34878D82A}">
                    <a16:rowId xmlns:a16="http://schemas.microsoft.com/office/drawing/2014/main" val="10000"/>
                  </a:ext>
                </a:extLst>
              </a:tr>
              <a:tr h="3700779">
                <a:tc>
                  <a:txBody>
                    <a:bodyPr/>
                    <a:lstStyle/>
                    <a:p>
                      <a:pPr marL="0" algn="ctr">
                        <a:lnSpc>
                          <a:spcPct val="100000"/>
                        </a:lnSpc>
                        <a:spcBef>
                          <a:spcPts val="0"/>
                        </a:spcBef>
                      </a:pPr>
                      <a:endParaRPr lang="es-CO" sz="120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lang="es-CO" sz="120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lang="es-CO" sz="120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lang="es-CO" sz="120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lang="es-CO" sz="120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lang="es-CO" sz="120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lang="es-CO" sz="120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lang="es-CO" sz="120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lang="es-CO" sz="120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lang="es-CO" sz="120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lang="es-CO" sz="120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lang="es-CO" sz="120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r>
                        <a:rPr lang="es-CO" sz="1200" b="1" spc="0" dirty="0">
                          <a:solidFill>
                            <a:schemeClr val="tx1"/>
                          </a:solidFill>
                          <a:latin typeface="Times New Roman" panose="02020603050405020304" pitchFamily="18" charset="0"/>
                          <a:cs typeface="Times New Roman" panose="02020603050405020304" pitchFamily="18" charset="0"/>
                        </a:rPr>
                        <a:t>ESTILO</a:t>
                      </a:r>
                      <a:endParaRPr lang="es-CO" sz="1200" spc="0" dirty="0">
                        <a:solidFill>
                          <a:schemeClr val="tx1"/>
                        </a:solidFill>
                        <a:latin typeface="Times New Roman" panose="02020603050405020304" pitchFamily="18" charset="0"/>
                        <a:cs typeface="Times New Roman" panose="02020603050405020304" pitchFamily="18" charset="0"/>
                      </a:endParaRPr>
                    </a:p>
                  </a:txBody>
                  <a:tcPr marL="0" marR="0" marT="0" marB="0"/>
                </a:tc>
                <a:tc>
                  <a:txBody>
                    <a:bodyPr/>
                    <a:lstStyle/>
                    <a:p>
                      <a:pPr marL="0" marR="33655" algn="ctr">
                        <a:lnSpc>
                          <a:spcPct val="111100"/>
                        </a:lnSpc>
                        <a:spcBef>
                          <a:spcPts val="0"/>
                        </a:spcBef>
                      </a:pPr>
                      <a:r>
                        <a:rPr sz="1200" spc="0" dirty="0">
                          <a:solidFill>
                            <a:schemeClr val="tx1"/>
                          </a:solidFill>
                          <a:latin typeface="Times New Roman" panose="02020603050405020304" pitchFamily="18" charset="0"/>
                          <a:cs typeface="Times New Roman" panose="02020603050405020304" pitchFamily="18" charset="0"/>
                        </a:rPr>
                        <a:t>La literatura romántica rompe los límites de la realidad: gusto por lo misterioso y lo sobrenatural, personajes de origen oscuro, situaciones límite, voces del más allá, alucinaciones, milagros, etc.</a:t>
                      </a:r>
                      <a:endParaRPr sz="1200" spc="0">
                        <a:solidFill>
                          <a:schemeClr val="tx1"/>
                        </a:solidFill>
                        <a:latin typeface="Times New Roman" panose="02020603050405020304" pitchFamily="18" charset="0"/>
                        <a:cs typeface="Times New Roman" panose="02020603050405020304" pitchFamily="18" charset="0"/>
                      </a:endParaRPr>
                    </a:p>
                    <a:p>
                      <a:pPr marL="0" marR="33020" algn="ctr">
                        <a:lnSpc>
                          <a:spcPct val="111100"/>
                        </a:lnSpc>
                        <a:spcBef>
                          <a:spcPts val="0"/>
                        </a:spcBef>
                      </a:pPr>
                      <a:r>
                        <a:rPr sz="1200" spc="0" dirty="0">
                          <a:solidFill>
                            <a:schemeClr val="tx1"/>
                          </a:solidFill>
                          <a:latin typeface="Times New Roman" panose="02020603050405020304" pitchFamily="18" charset="0"/>
                          <a:cs typeface="Times New Roman" panose="02020603050405020304" pitchFamily="18" charset="0"/>
                        </a:rPr>
                        <a:t>Los artistas románticos buscan despertar en el lector o espectador emociones y sentimientos fuertes, para ello utilizan recursos como las interrogaciones y exclamaciones, exageraciones, metáforas, antítesis violentas, un lenguaje enfático en el que predominan los adjetivos y expresiones típicas como ensueño, fantasía, maldición, fatalidad, lóbrego, entre otras.</a:t>
                      </a:r>
                      <a:endParaRPr sz="1200" spc="0">
                        <a:solidFill>
                          <a:schemeClr val="tx1"/>
                        </a:solidFill>
                        <a:latin typeface="Times New Roman" panose="02020603050405020304" pitchFamily="18" charset="0"/>
                        <a:cs typeface="Times New Roman" panose="02020603050405020304" pitchFamily="18" charset="0"/>
                      </a:endParaRPr>
                    </a:p>
                    <a:p>
                      <a:pPr marL="0" marR="30480" algn="ctr">
                        <a:lnSpc>
                          <a:spcPct val="111100"/>
                        </a:lnSpc>
                        <a:spcBef>
                          <a:spcPts val="0"/>
                        </a:spcBef>
                      </a:pPr>
                      <a:r>
                        <a:rPr sz="1200" spc="0" dirty="0">
                          <a:solidFill>
                            <a:schemeClr val="tx1"/>
                          </a:solidFill>
                          <a:latin typeface="Times New Roman" panose="02020603050405020304" pitchFamily="18" charset="0"/>
                          <a:cs typeface="Times New Roman" panose="02020603050405020304" pitchFamily="18" charset="0"/>
                        </a:rPr>
                        <a:t>Por ser la oposición a la norma lo más característico del estilo romántico, se proclama la inspiración y el genio individual por encima de todo; se rechazan modelos, se mezclan géneros y subgéneros, tonos y estilos, prosa y verso</a:t>
                      </a:r>
                      <a:endParaRPr sz="1200" spc="0">
                        <a:solidFill>
                          <a:schemeClr val="tx1"/>
                        </a:solidFill>
                        <a:latin typeface="Times New Roman" panose="02020603050405020304" pitchFamily="18" charset="0"/>
                        <a:cs typeface="Times New Roman" panose="02020603050405020304" pitchFamily="18" charset="0"/>
                      </a:endParaRPr>
                    </a:p>
                    <a:p>
                      <a:pPr marL="0" marR="33020" algn="ctr">
                        <a:lnSpc>
                          <a:spcPct val="111200"/>
                        </a:lnSpc>
                        <a:spcBef>
                          <a:spcPts val="0"/>
                        </a:spcBef>
                      </a:pPr>
                      <a:r>
                        <a:rPr sz="1200" spc="0" dirty="0">
                          <a:solidFill>
                            <a:schemeClr val="tx1"/>
                          </a:solidFill>
                          <a:latin typeface="Times New Roman" panose="02020603050405020304" pitchFamily="18" charset="0"/>
                          <a:cs typeface="Times New Roman" panose="02020603050405020304" pitchFamily="18" charset="0"/>
                        </a:rPr>
                        <a:t>LA HISTORIA: Nacional o regional. La Edad Media con sus castillos, catedrales y monasterios; el mundo árabe y su exotismo. Es el momento del apogeo de la novela histórica, los romances, las leyendas y el costumbrismo. Para los románticos no españoles, España era un lugar exótico. Un ejemplo es Washington Irving, quien pasó un tiempo en España y escribió Cuentos de la Alhambra (1832).</a:t>
                      </a:r>
                      <a:endParaRPr sz="1200" spc="0">
                        <a:solidFill>
                          <a:schemeClr val="tx1"/>
                        </a:solidFill>
                        <a:latin typeface="Times New Roman" panose="02020603050405020304" pitchFamily="18" charset="0"/>
                        <a:cs typeface="Times New Roman" panose="02020603050405020304" pitchFamily="18" charset="0"/>
                      </a:endParaRPr>
                    </a:p>
                    <a:p>
                      <a:pPr marL="0" marR="33655" algn="ctr">
                        <a:lnSpc>
                          <a:spcPct val="111100"/>
                        </a:lnSpc>
                        <a:spcBef>
                          <a:spcPts val="0"/>
                        </a:spcBef>
                      </a:pPr>
                      <a:r>
                        <a:rPr sz="1200" spc="0" dirty="0">
                          <a:solidFill>
                            <a:schemeClr val="tx1"/>
                          </a:solidFill>
                          <a:latin typeface="Times New Roman" panose="02020603050405020304" pitchFamily="18" charset="0"/>
                          <a:cs typeface="Times New Roman" panose="02020603050405020304" pitchFamily="18" charset="0"/>
                        </a:rPr>
                        <a:t>LA NATURALEZA: Silvestre y hostil. A diferencia de la naturaleza domada y estilizada del Neoclasicismo, los románticos escribían sobre bosques,</a:t>
                      </a:r>
                      <a:endParaRPr sz="1200" spc="0">
                        <a:solidFill>
                          <a:schemeClr val="tx1"/>
                        </a:solidFill>
                        <a:latin typeface="Times New Roman" panose="02020603050405020304" pitchFamily="18" charset="0"/>
                        <a:cs typeface="Times New Roman" panose="02020603050405020304" pitchFamily="18" charset="0"/>
                      </a:endParaRPr>
                    </a:p>
                  </a:txBody>
                  <a:tcPr marL="0" marR="0" marT="120014" marB="0"/>
                </a:tc>
                <a:tc>
                  <a:txBody>
                    <a:bodyPr/>
                    <a:lstStyle/>
                    <a:p>
                      <a:pPr marL="0" algn="ctr">
                        <a:lnSpc>
                          <a:spcPct val="100000"/>
                        </a:lnSpc>
                        <a:spcBef>
                          <a:spcPts val="0"/>
                        </a:spcBef>
                      </a:pPr>
                      <a:endParaRPr sz="1200" spc="0" dirty="0">
                        <a:solidFill>
                          <a:schemeClr val="tx1"/>
                        </a:solidFill>
                        <a:latin typeface="Times New Roman" panose="02020603050405020304" pitchFamily="18" charset="0"/>
                        <a:cs typeface="Times New Roman" panose="02020603050405020304" pitchFamily="18" charset="0"/>
                      </a:endParaRPr>
                    </a:p>
                    <a:p>
                      <a:pPr marL="0" marR="29209" algn="ctr">
                        <a:lnSpc>
                          <a:spcPct val="111100"/>
                        </a:lnSpc>
                        <a:spcBef>
                          <a:spcPts val="0"/>
                        </a:spcBef>
                      </a:pPr>
                      <a:r>
                        <a:rPr sz="1200" spc="0" dirty="0">
                          <a:solidFill>
                            <a:schemeClr val="tx1"/>
                          </a:solidFill>
                          <a:latin typeface="Times New Roman" panose="02020603050405020304" pitchFamily="18" charset="0"/>
                          <a:cs typeface="Times New Roman" panose="02020603050405020304" pitchFamily="18" charset="0"/>
                        </a:rPr>
                        <a:t>Los escritores realistas dejan atrás la grandilocuencia de los románticos. Buscan la naturalidad de la expresión y hasta emplean coloquialismos en el diálogo de los personajes.</a:t>
                      </a:r>
                    </a:p>
                    <a:p>
                      <a:pPr marL="0" marR="29209" algn="ctr">
                        <a:lnSpc>
                          <a:spcPct val="111200"/>
                        </a:lnSpc>
                        <a:spcBef>
                          <a:spcPts val="0"/>
                        </a:spcBef>
                      </a:pPr>
                      <a:r>
                        <a:rPr sz="1200" spc="0" dirty="0">
                          <a:solidFill>
                            <a:schemeClr val="tx1"/>
                          </a:solidFill>
                          <a:latin typeface="Times New Roman" panose="02020603050405020304" pitchFamily="18" charset="0"/>
                          <a:cs typeface="Times New Roman" panose="02020603050405020304" pitchFamily="18" charset="0"/>
                        </a:rPr>
                        <a:t>Para mostrar los sentimientos y pensamientos de los personajes, se utilizan el monólogo interior y el estilo indirecto libre, sencillo y sobrio. Con el lenguaje se pretende reproducir la forma de hablar de los personajes y su condición social, por lo que aparecen varios registros.</a:t>
                      </a:r>
                    </a:p>
                    <a:p>
                      <a:pPr marL="0" marR="29209" algn="ctr">
                        <a:lnSpc>
                          <a:spcPct val="111100"/>
                        </a:lnSpc>
                        <a:spcBef>
                          <a:spcPts val="0"/>
                        </a:spcBef>
                      </a:pPr>
                      <a:r>
                        <a:rPr sz="1200" spc="0" dirty="0">
                          <a:solidFill>
                            <a:schemeClr val="tx1"/>
                          </a:solidFill>
                          <a:latin typeface="Times New Roman" panose="02020603050405020304" pitchFamily="18" charset="0"/>
                          <a:cs typeface="Times New Roman" panose="02020603050405020304" pitchFamily="18" charset="0"/>
                        </a:rPr>
                        <a:t>EL CONTEXTO SOCIAL: Los autores intentaron exponer (realismo) y demostrar (naturalismo) los problemas en los que vive inmerso el hombre. Las historias de seres que sufren porque han tomado un camino equivocado en sus vidas determinará la presencia de moralismo y didáctica propia de este siglo. Pareciera que los autores quieren dejar una enseñanza. En este sentido el Realismo es un antecedente de nuestros textos con moraleja propios de la Literatura infantil.</a:t>
                      </a:r>
                    </a:p>
                    <a:p>
                      <a:pPr marL="0" marR="27305" algn="ctr">
                        <a:lnSpc>
                          <a:spcPct val="111200"/>
                        </a:lnSpc>
                        <a:spcBef>
                          <a:spcPts val="0"/>
                        </a:spcBef>
                      </a:pPr>
                      <a:r>
                        <a:rPr sz="1200" spc="0" dirty="0">
                          <a:solidFill>
                            <a:schemeClr val="tx1"/>
                          </a:solidFill>
                          <a:latin typeface="Times New Roman" panose="02020603050405020304" pitchFamily="18" charset="0"/>
                          <a:cs typeface="Times New Roman" panose="02020603050405020304" pitchFamily="18" charset="0"/>
                        </a:rPr>
                        <a:t>EL REGIONALISMO: Se profundizó en la relación existente entre el ser humano y la naturaleza. El espacio geográfico se convirtió en el centro de la narración, y se presenta la realidad que se vive en tal espacio. Surgen, entonces, como personajes el huacho, el llanero, el montañés y el indígena. Además, se subrayaron los rasgos particulares de la </a:t>
                      </a:r>
                      <a:r>
                        <a:rPr sz="1200" spc="0" dirty="0">
                          <a:solidFill>
                            <a:schemeClr val="tx1"/>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cultura</a:t>
                      </a:r>
                      <a:r>
                        <a:rPr sz="1200" spc="0" dirty="0">
                          <a:solidFill>
                            <a:schemeClr val="tx1"/>
                          </a:solidFill>
                          <a:latin typeface="Times New Roman" panose="02020603050405020304" pitchFamily="18" charset="0"/>
                          <a:cs typeface="Times New Roman" panose="02020603050405020304" pitchFamily="18" charset="0"/>
                        </a:rPr>
                        <a:t>: folclor, </a:t>
                      </a:r>
                      <a:r>
                        <a:rPr sz="1200" spc="0" dirty="0">
                          <a:solidFill>
                            <a:schemeClr val="tx1"/>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mitos,</a:t>
                      </a:r>
                      <a:r>
                        <a:rPr sz="1200" spc="0" dirty="0">
                          <a:solidFill>
                            <a:schemeClr val="tx1"/>
                          </a:solidFill>
                          <a:latin typeface="Times New Roman" panose="02020603050405020304" pitchFamily="18" charset="0"/>
                          <a:cs typeface="Times New Roman" panose="02020603050405020304" pitchFamily="18" charset="0"/>
                        </a:rPr>
                        <a:t> leyendas, tradiciones, supersticiones y creencias.</a:t>
                      </a:r>
                    </a:p>
                  </a:txBody>
                  <a:tcPr marL="0" marR="0" marT="64769" marB="0"/>
                </a:tc>
                <a:extLst>
                  <a:ext uri="{0D108BD9-81ED-4DB2-BD59-A6C34878D82A}">
                    <a16:rowId xmlns:a16="http://schemas.microsoft.com/office/drawing/2014/main" val="10001"/>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3524919441"/>
              </p:ext>
            </p:extLst>
          </p:nvPr>
        </p:nvGraphicFramePr>
        <p:xfrm>
          <a:off x="406828" y="597122"/>
          <a:ext cx="9217660" cy="9459468"/>
        </p:xfrm>
        <a:graphic>
          <a:graphicData uri="http://schemas.openxmlformats.org/drawingml/2006/table">
            <a:tbl>
              <a:tblPr firstRow="1" bandRow="1">
                <a:tableStyleId>{BC89EF96-8CEA-46FF-86C4-4CE0E7609802}</a:tableStyleId>
              </a:tblPr>
              <a:tblGrid>
                <a:gridCol w="1408430">
                  <a:extLst>
                    <a:ext uri="{9D8B030D-6E8A-4147-A177-3AD203B41FA5}">
                      <a16:colId xmlns:a16="http://schemas.microsoft.com/office/drawing/2014/main" val="20000"/>
                    </a:ext>
                  </a:extLst>
                </a:gridCol>
                <a:gridCol w="3759835">
                  <a:extLst>
                    <a:ext uri="{9D8B030D-6E8A-4147-A177-3AD203B41FA5}">
                      <a16:colId xmlns:a16="http://schemas.microsoft.com/office/drawing/2014/main" val="20001"/>
                    </a:ext>
                  </a:extLst>
                </a:gridCol>
                <a:gridCol w="4049395">
                  <a:extLst>
                    <a:ext uri="{9D8B030D-6E8A-4147-A177-3AD203B41FA5}">
                      <a16:colId xmlns:a16="http://schemas.microsoft.com/office/drawing/2014/main" val="20002"/>
                    </a:ext>
                  </a:extLst>
                </a:gridCol>
              </a:tblGrid>
              <a:tr h="3787775">
                <a:tc>
                  <a:txBody>
                    <a:bodyPr/>
                    <a:lstStyle/>
                    <a:p>
                      <a:pPr marL="0" algn="ctr">
                        <a:lnSpc>
                          <a:spcPct val="100000"/>
                        </a:lnSpc>
                        <a:spcBef>
                          <a:spcPts val="0"/>
                        </a:spcBef>
                      </a:pPr>
                      <a:endParaRPr sz="1200" spc="0">
                        <a:solidFill>
                          <a:schemeClr val="tx1"/>
                        </a:solidFill>
                        <a:latin typeface="Times New Roman" panose="02020603050405020304" pitchFamily="18" charset="0"/>
                        <a:cs typeface="Times New Roman" panose="02020603050405020304" pitchFamily="18" charset="0"/>
                      </a:endParaRPr>
                    </a:p>
                  </a:txBody>
                  <a:tcPr marL="0" marR="0" marT="0" marB="0"/>
                </a:tc>
                <a:tc>
                  <a:txBody>
                    <a:bodyPr/>
                    <a:lstStyle/>
                    <a:p>
                      <a:pPr marL="0" marR="33655" algn="ctr">
                        <a:lnSpc>
                          <a:spcPct val="111100"/>
                        </a:lnSpc>
                        <a:spcBef>
                          <a:spcPts val="0"/>
                        </a:spcBef>
                      </a:pPr>
                      <a:r>
                        <a:rPr sz="1200" b="0" spc="0" dirty="0">
                          <a:solidFill>
                            <a:schemeClr val="tx1"/>
                          </a:solidFill>
                          <a:latin typeface="Times New Roman" panose="02020603050405020304" pitchFamily="18" charset="0"/>
                          <a:cs typeface="Times New Roman" panose="02020603050405020304" pitchFamily="18" charset="0"/>
                        </a:rPr>
                        <a:t>montañas y paisajes embravecidos. La naturaleza representaba un espacio para experiencias espirituales.</a:t>
                      </a:r>
                    </a:p>
                    <a:p>
                      <a:pPr marL="0" marR="28575" algn="ctr">
                        <a:lnSpc>
                          <a:spcPct val="111100"/>
                        </a:lnSpc>
                        <a:spcBef>
                          <a:spcPts val="0"/>
                        </a:spcBef>
                      </a:pPr>
                      <a:r>
                        <a:rPr sz="1200" b="0" spc="0" dirty="0">
                          <a:solidFill>
                            <a:schemeClr val="tx1"/>
                          </a:solidFill>
                          <a:latin typeface="Times New Roman" panose="02020603050405020304" pitchFamily="18" charset="0"/>
                          <a:cs typeface="Times New Roman" panose="02020603050405020304" pitchFamily="18" charset="0"/>
                        </a:rPr>
                        <a:t>LOS SENTIMIENTOS: El individualismo y el egocentrismo románticos se traducen en una literatura plagada de emociones y sentimientos subjetivos, ante lo que El amor reviste dos formas: -El amor sentimental: actitud de tristeza y melancolía ante la imposibilidad de alcanzar a la mujer amada. Este sentimiento predomina en autores del Romanticismo tardío, como Gustavo Adolfo Bécquer.</a:t>
                      </a:r>
                    </a:p>
                    <a:p>
                      <a:pPr marL="0" marR="33655" algn="ctr">
                        <a:lnSpc>
                          <a:spcPct val="111100"/>
                        </a:lnSpc>
                        <a:spcBef>
                          <a:spcPts val="0"/>
                        </a:spcBef>
                      </a:pPr>
                      <a:r>
                        <a:rPr sz="1200" b="0" spc="0" dirty="0">
                          <a:solidFill>
                            <a:schemeClr val="tx1"/>
                          </a:solidFill>
                          <a:latin typeface="Times New Roman" panose="02020603050405020304" pitchFamily="18" charset="0"/>
                          <a:cs typeface="Times New Roman" panose="02020603050405020304" pitchFamily="18" charset="0"/>
                        </a:rPr>
                        <a:t>-El amor pasional: Al romper con las fronteras de las convenciones sociales para manifestarse (los padres, los códigos sociales y morales, Dios), suele acabar trágicamente. De no acabar mal, da lugar al desengaño o a la desilusión.</a:t>
                      </a:r>
                    </a:p>
                    <a:p>
                      <a:pPr marL="0" marR="34290" algn="ctr">
                        <a:lnSpc>
                          <a:spcPct val="111100"/>
                        </a:lnSpc>
                        <a:spcBef>
                          <a:spcPts val="0"/>
                        </a:spcBef>
                      </a:pPr>
                      <a:r>
                        <a:rPr sz="1200" b="0" spc="0" dirty="0">
                          <a:solidFill>
                            <a:schemeClr val="tx1"/>
                          </a:solidFill>
                          <a:latin typeface="Times New Roman" panose="02020603050405020304" pitchFamily="18" charset="0"/>
                          <a:cs typeface="Times New Roman" panose="02020603050405020304" pitchFamily="18" charset="0"/>
                        </a:rPr>
                        <a:t>LA MUJER: Puede aparecer como un ser dulce e inocente, que es víctima del amor o de la sociedad. Aunque a veces aparece como un ser perverso y cruel que lleva al poeta a la destrucción.</a:t>
                      </a:r>
                    </a:p>
                    <a:p>
                      <a:pPr marL="0" marR="33020" algn="ctr">
                        <a:lnSpc>
                          <a:spcPct val="111100"/>
                        </a:lnSpc>
                        <a:spcBef>
                          <a:spcPts val="0"/>
                        </a:spcBef>
                      </a:pPr>
                      <a:r>
                        <a:rPr sz="1200" b="0" spc="0" dirty="0">
                          <a:solidFill>
                            <a:schemeClr val="tx1"/>
                          </a:solidFill>
                          <a:latin typeface="Times New Roman" panose="02020603050405020304" pitchFamily="18" charset="0"/>
                          <a:cs typeface="Times New Roman" panose="02020603050405020304" pitchFamily="18" charset="0"/>
                        </a:rPr>
                        <a:t>LA VIDA Y LA MUERTE: la vida se presenta negativamente. No es un bien para los románticos. El alma romántica es un alma atormentada que busca un ideal inalcanzable. Por eso la muerte se ve como un descanso.</a:t>
                      </a:r>
                    </a:p>
                    <a:p>
                      <a:pPr marL="0" marR="31750" algn="ctr">
                        <a:lnSpc>
                          <a:spcPct val="111100"/>
                        </a:lnSpc>
                        <a:spcBef>
                          <a:spcPts val="0"/>
                        </a:spcBef>
                      </a:pPr>
                      <a:r>
                        <a:rPr sz="1200" b="0" spc="0" dirty="0">
                          <a:solidFill>
                            <a:schemeClr val="tx1"/>
                          </a:solidFill>
                          <a:latin typeface="Times New Roman" panose="02020603050405020304" pitchFamily="18" charset="0"/>
                          <a:cs typeface="Times New Roman" panose="02020603050405020304" pitchFamily="18" charset="0"/>
                        </a:rPr>
                        <a:t>LA RELIGIÓN: No hay un sentimiento religioso firme. El romántico se rebela contra Dios y reivindica la figura del diablo. Hay una crítica hacia las instituciones religiosas.</a:t>
                      </a:r>
                    </a:p>
                  </a:txBody>
                  <a:tcPr marL="0" marR="0" marT="30480" marB="0"/>
                </a:tc>
                <a:tc>
                  <a:txBody>
                    <a:bodyPr/>
                    <a:lstStyle/>
                    <a:p>
                      <a:pPr marL="0" algn="ctr">
                        <a:lnSpc>
                          <a:spcPct val="100000"/>
                        </a:lnSpc>
                        <a:spcBef>
                          <a:spcPts val="0"/>
                        </a:spcBef>
                      </a:pPr>
                      <a:endParaRPr sz="1200" b="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sz="1200" b="0" spc="0" dirty="0">
                        <a:solidFill>
                          <a:schemeClr val="tx1"/>
                        </a:solidFill>
                        <a:latin typeface="Times New Roman" panose="02020603050405020304" pitchFamily="18" charset="0"/>
                        <a:cs typeface="Times New Roman" panose="02020603050405020304" pitchFamily="18" charset="0"/>
                      </a:endParaRPr>
                    </a:p>
                    <a:p>
                      <a:pPr marL="0" marR="28575" algn="ctr">
                        <a:lnSpc>
                          <a:spcPct val="111100"/>
                        </a:lnSpc>
                        <a:spcBef>
                          <a:spcPts val="0"/>
                        </a:spcBef>
                      </a:pPr>
                      <a:r>
                        <a:rPr sz="1200" b="0" spc="0" dirty="0">
                          <a:solidFill>
                            <a:schemeClr val="tx1"/>
                          </a:solidFill>
                          <a:latin typeface="Times New Roman" panose="02020603050405020304" pitchFamily="18" charset="0"/>
                          <a:cs typeface="Times New Roman" panose="02020603050405020304" pitchFamily="18" charset="0"/>
                        </a:rPr>
                        <a:t>Como se ha expuesto, en concomitancia con este movimiento, surge el Naturalismo, corriente literaria lleva hasta las máximas consecuencias los postulados del Realismo, intentando retratar la realidad con un método científico, para lo que hizo de la observación y de la experimentación su método de trabajo. La conclusión a la que llegaron sus cultivadores es que el hombre es pura materia y que no tiene libertad de actuación, porque su existencia se halla determinada por la herencia genética y las circunstancias sociales. Todo lo anterior explica que las novelas naturalistas estuvieran protagonizadas por tarados, alcohólicos, psicópatas, seres que obedecían a impulsos primarios; esto es, personajes dominados por su origen biológico o por la sociedad opresiva en la que vivían.</a:t>
                      </a:r>
                    </a:p>
                    <a:p>
                      <a:pPr marL="0" marR="33655" algn="ctr">
                        <a:lnSpc>
                          <a:spcPct val="111100"/>
                        </a:lnSpc>
                        <a:spcBef>
                          <a:spcPts val="0"/>
                        </a:spcBef>
                      </a:pPr>
                      <a:r>
                        <a:rPr sz="1200" b="0" spc="0" dirty="0">
                          <a:solidFill>
                            <a:schemeClr val="tx1"/>
                          </a:solidFill>
                          <a:latin typeface="Times New Roman" panose="02020603050405020304" pitchFamily="18" charset="0"/>
                          <a:cs typeface="Times New Roman" panose="02020603050405020304" pitchFamily="18" charset="0"/>
                        </a:rPr>
                        <a:t>Sus bases fueron establecidas por el autor francés Émile Zola, a partir de dos corrientes científicas y filosóficas de la época:</a:t>
                      </a:r>
                    </a:p>
                    <a:p>
                      <a:pPr marL="0" marR="31750" indent="83820" algn="ctr">
                        <a:lnSpc>
                          <a:spcPct val="111100"/>
                        </a:lnSpc>
                        <a:spcBef>
                          <a:spcPts val="0"/>
                        </a:spcBef>
                        <a:buChar char="-"/>
                        <a:tabLst>
                          <a:tab pos="121920" algn="l"/>
                        </a:tabLst>
                      </a:pPr>
                      <a:r>
                        <a:rPr sz="1200" b="0" spc="0" dirty="0">
                          <a:solidFill>
                            <a:schemeClr val="tx1"/>
                          </a:solidFill>
                          <a:latin typeface="Times New Roman" panose="02020603050405020304" pitchFamily="18" charset="0"/>
                          <a:cs typeface="Times New Roman" panose="02020603050405020304" pitchFamily="18" charset="0"/>
                        </a:rPr>
                        <a:t>El Materialismo: considera que todo tiene una explicación física y niega la existencia de un Ser Superior.</a:t>
                      </a:r>
                    </a:p>
                    <a:p>
                      <a:pPr marL="0" marR="29845" indent="71755" algn="ctr">
                        <a:lnSpc>
                          <a:spcPct val="111100"/>
                        </a:lnSpc>
                        <a:spcBef>
                          <a:spcPts val="0"/>
                        </a:spcBef>
                        <a:buChar char="-"/>
                        <a:tabLst>
                          <a:tab pos="109855" algn="l"/>
                        </a:tabLst>
                      </a:pPr>
                      <a:r>
                        <a:rPr sz="1200" b="0" spc="0" dirty="0">
                          <a:solidFill>
                            <a:schemeClr val="tx1"/>
                          </a:solidFill>
                          <a:latin typeface="Times New Roman" panose="02020603050405020304" pitchFamily="18" charset="0"/>
                          <a:cs typeface="Times New Roman" panose="02020603050405020304" pitchFamily="18" charset="0"/>
                        </a:rPr>
                        <a:t>El Determinismo: entiende que la razón de los problemas sociales están en el ambiente y la de los individuos en la herencia biológica.</a:t>
                      </a:r>
                    </a:p>
                  </a:txBody>
                  <a:tcPr marL="0" marR="0" marT="0" marB="0"/>
                </a:tc>
                <a:extLst>
                  <a:ext uri="{0D108BD9-81ED-4DB2-BD59-A6C34878D82A}">
                    <a16:rowId xmlns:a16="http://schemas.microsoft.com/office/drawing/2014/main" val="10000"/>
                  </a:ext>
                </a:extLst>
              </a:tr>
              <a:tr h="2686050">
                <a:tc>
                  <a:txBody>
                    <a:bodyPr/>
                    <a:lstStyle/>
                    <a:p>
                      <a:pPr marL="0" algn="ctr">
                        <a:lnSpc>
                          <a:spcPct val="100000"/>
                        </a:lnSpc>
                        <a:spcBef>
                          <a:spcPts val="0"/>
                        </a:spcBef>
                      </a:pPr>
                      <a:endParaRPr sz="120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sz="120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sz="120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sz="120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sz="120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sz="120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sz="1200" spc="0" dirty="0">
                        <a:solidFill>
                          <a:schemeClr val="tx1"/>
                        </a:solidFill>
                        <a:latin typeface="Times New Roman" panose="02020603050405020304" pitchFamily="18" charset="0"/>
                        <a:cs typeface="Times New Roman" panose="02020603050405020304" pitchFamily="18" charset="0"/>
                      </a:endParaRPr>
                    </a:p>
                    <a:p>
                      <a:pPr marL="0" algn="ctr">
                        <a:lnSpc>
                          <a:spcPct val="100000"/>
                        </a:lnSpc>
                        <a:spcBef>
                          <a:spcPts val="0"/>
                        </a:spcBef>
                      </a:pPr>
                      <a:endParaRPr lang="es-CO" sz="1200" spc="0" dirty="0">
                        <a:solidFill>
                          <a:schemeClr val="tx1"/>
                        </a:solidFill>
                        <a:latin typeface="Times New Roman" panose="02020603050405020304" pitchFamily="18" charset="0"/>
                        <a:cs typeface="Times New Roman" panose="02020603050405020304" pitchFamily="18" charset="0"/>
                      </a:endParaRPr>
                    </a:p>
                    <a:p>
                      <a:pPr marL="0" marR="621665" indent="28575" algn="ctr">
                        <a:lnSpc>
                          <a:spcPct val="111100"/>
                        </a:lnSpc>
                        <a:spcBef>
                          <a:spcPts val="0"/>
                        </a:spcBef>
                      </a:pPr>
                      <a:r>
                        <a:rPr lang="es-CO" sz="1200" b="1" spc="0" dirty="0">
                          <a:solidFill>
                            <a:schemeClr val="tx1"/>
                          </a:solidFill>
                          <a:latin typeface="Times New Roman" panose="02020603050405020304" pitchFamily="18" charset="0"/>
                          <a:cs typeface="Times New Roman" panose="02020603050405020304" pitchFamily="18" charset="0"/>
                        </a:rPr>
                        <a:t>ETAPAS Y AUTORES</a:t>
                      </a:r>
                      <a:endParaRPr lang="es-CO" sz="1200" spc="0" dirty="0">
                        <a:solidFill>
                          <a:schemeClr val="tx1"/>
                        </a:solidFill>
                        <a:latin typeface="Times New Roman" panose="02020603050405020304" pitchFamily="18" charset="0"/>
                        <a:cs typeface="Times New Roman" panose="02020603050405020304" pitchFamily="18" charset="0"/>
                      </a:endParaRPr>
                    </a:p>
                  </a:txBody>
                  <a:tcPr marL="0" marR="0" marT="0" marB="0"/>
                </a:tc>
                <a:tc>
                  <a:txBody>
                    <a:bodyPr/>
                    <a:lstStyle/>
                    <a:p>
                      <a:pPr marL="0" algn="ctr">
                        <a:lnSpc>
                          <a:spcPct val="100000"/>
                        </a:lnSpc>
                        <a:spcBef>
                          <a:spcPts val="0"/>
                        </a:spcBef>
                      </a:pPr>
                      <a:endParaRPr sz="1200" spc="0" dirty="0">
                        <a:solidFill>
                          <a:schemeClr val="tx1"/>
                        </a:solidFill>
                        <a:latin typeface="Times New Roman" panose="02020603050405020304" pitchFamily="18" charset="0"/>
                        <a:cs typeface="Times New Roman" panose="02020603050405020304" pitchFamily="18" charset="0"/>
                      </a:endParaRPr>
                    </a:p>
                    <a:p>
                      <a:pPr marL="0" marR="32384" algn="ctr">
                        <a:lnSpc>
                          <a:spcPct val="111100"/>
                        </a:lnSpc>
                        <a:spcBef>
                          <a:spcPts val="0"/>
                        </a:spcBef>
                      </a:pPr>
                      <a:r>
                        <a:rPr sz="1200" spc="0" dirty="0">
                          <a:solidFill>
                            <a:schemeClr val="tx1"/>
                          </a:solidFill>
                          <a:latin typeface="Times New Roman" panose="02020603050405020304" pitchFamily="18" charset="0"/>
                          <a:cs typeface="Times New Roman" panose="02020603050405020304" pitchFamily="18" charset="0"/>
                        </a:rPr>
                        <a:t>Algunos críticos consideran  a  Baladas líricas  (1798), de Williams Wordsworth y Samuel Coleridge, la primera obra de este movimiento, pero otros mantienen que apareció una década antes con las obras de Robert Burns, William Blake y Mary Wollstonecraft. A continuación, exponemos algunos de sus más destacados representantes en el mundo:</a:t>
                      </a:r>
                    </a:p>
                    <a:p>
                      <a:pPr marL="0" marR="32384" algn="ctr">
                        <a:lnSpc>
                          <a:spcPct val="111200"/>
                        </a:lnSpc>
                        <a:spcBef>
                          <a:spcPts val="0"/>
                        </a:spcBef>
                      </a:pPr>
                      <a:r>
                        <a:rPr sz="1200" spc="0" dirty="0">
                          <a:solidFill>
                            <a:schemeClr val="tx1"/>
                          </a:solidFill>
                          <a:latin typeface="Times New Roman" panose="02020603050405020304" pitchFamily="18" charset="0"/>
                          <a:cs typeface="Times New Roman" panose="02020603050405020304" pitchFamily="18" charset="0"/>
                        </a:rPr>
                        <a:t>En el Romanticismo inglés, destacan escritores como John Keats, Percy Byssche Shelley, Charles Lamb y Sir Walter Scott. En Alemania, la corriente se fraguó en las obras de Johann Wolfgang von Goethe, Clemens Brentano y los hermanos Grimm, y en la ideología de los filósofos, Johann Gottlieb Fitchte, Friedriche Schelling, Georg Wilhelm Friedrich Hegel, fueron sus representantes.</a:t>
                      </a:r>
                    </a:p>
                    <a:p>
                      <a:pPr marL="0" marR="31750" algn="ctr">
                        <a:lnSpc>
                          <a:spcPct val="111100"/>
                        </a:lnSpc>
                        <a:spcBef>
                          <a:spcPts val="0"/>
                        </a:spcBef>
                      </a:pPr>
                      <a:r>
                        <a:rPr sz="1200" spc="0" dirty="0">
                          <a:solidFill>
                            <a:schemeClr val="tx1"/>
                          </a:solidFill>
                          <a:latin typeface="Times New Roman" panose="02020603050405020304" pitchFamily="18" charset="0"/>
                          <a:cs typeface="Times New Roman" panose="02020603050405020304" pitchFamily="18" charset="0"/>
                        </a:rPr>
                        <a:t>En Francia, el Romanticismo penetró después de la Revolución (1789- 1799),  surgiendo  en  lo  literario  figuras  como  François-René  de Chateaubriand, Alexandre Dumas, Théophile Gautier y Víctor Hugo. De hecho, el Prefacio a la obra Cromwell (1827), de este último autor, es</a:t>
                      </a:r>
                    </a:p>
                  </a:txBody>
                  <a:tcPr marL="0" marR="0" marT="22225" marB="0"/>
                </a:tc>
                <a:tc>
                  <a:txBody>
                    <a:bodyPr/>
                    <a:lstStyle/>
                    <a:p>
                      <a:pPr marL="0" marR="28575" algn="ctr">
                        <a:lnSpc>
                          <a:spcPct val="111100"/>
                        </a:lnSpc>
                        <a:spcBef>
                          <a:spcPts val="0"/>
                        </a:spcBef>
                      </a:pPr>
                      <a:r>
                        <a:rPr sz="1200" spc="0" dirty="0">
                          <a:solidFill>
                            <a:schemeClr val="tx1"/>
                          </a:solidFill>
                          <a:latin typeface="Times New Roman" panose="02020603050405020304" pitchFamily="18" charset="0"/>
                          <a:cs typeface="Times New Roman" panose="02020603050405020304" pitchFamily="18" charset="0"/>
                        </a:rPr>
                        <a:t>En Francia, el Realismo se inició con autores como Balzac, quien elaboró una obra monumental, la Comedia humana; cuyo objetivo fue describir de modo casi exhaustivo a la sociedad francesa de su tiempo. Conocida es la influencia de Stendhal, y sus novelas Rojo y negro (Le Rouge et le Noir, 1830) y La cartuja de Parma (La Chartreuse de Parme, 1839), así como Flaubert y su obra Madame Bovary, aunque para algunos teóricos, Flaubert se sitúa entre la generación romántica y la generación realista, situándose Zola y Maupassant en la generación Naturalista.</a:t>
                      </a:r>
                    </a:p>
                    <a:p>
                      <a:pPr marL="0" marR="28575" algn="ctr">
                        <a:lnSpc>
                          <a:spcPct val="111100"/>
                        </a:lnSpc>
                        <a:spcBef>
                          <a:spcPts val="0"/>
                        </a:spcBef>
                      </a:pPr>
                      <a:r>
                        <a:rPr sz="1200" spc="0" dirty="0">
                          <a:solidFill>
                            <a:schemeClr val="tx1"/>
                          </a:solidFill>
                          <a:latin typeface="Times New Roman" panose="02020603050405020304" pitchFamily="18" charset="0"/>
                          <a:cs typeface="Times New Roman" panose="02020603050405020304" pitchFamily="18" charset="0"/>
                        </a:rPr>
                        <a:t>En Rusia, Fedor Dostoyevski explora la psicología humana en el complicado contexto político, social y espiritual de la sociedad rusa del siglo XIX. Esencialmente es un escritor de mitos (y a este respecto comparado a veces con Herman Melville), Dostoyevski creó una obra con una inmensa vitalidad, caracterizada por los siguientes rasgos: escenas febriles y dramáticas donde los personajes se mueven en atmósferas escandalosas y explosivas, ocupados en apasionados diálogos socráticos, la búsqueda de Dios, el mal y el sufrimiento de los inocentes. (Crimen y Castigo, 1866; El idiota, 1868, entre sus extensa</a:t>
                      </a:r>
                    </a:p>
                  </a:txBody>
                  <a:tcPr marL="0" marR="0" marT="120650" marB="0"/>
                </a:tc>
                <a:extLst>
                  <a:ext uri="{0D108BD9-81ED-4DB2-BD59-A6C34878D82A}">
                    <a16:rowId xmlns:a16="http://schemas.microsoft.com/office/drawing/2014/main" val="10001"/>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2127228037"/>
              </p:ext>
            </p:extLst>
          </p:nvPr>
        </p:nvGraphicFramePr>
        <p:xfrm>
          <a:off x="371894" y="983457"/>
          <a:ext cx="9217660" cy="3035553"/>
        </p:xfrm>
        <a:graphic>
          <a:graphicData uri="http://schemas.openxmlformats.org/drawingml/2006/table">
            <a:tbl>
              <a:tblPr firstRow="1" bandRow="1">
                <a:tableStyleId>{BC89EF96-8CEA-46FF-86C4-4CE0E7609802}</a:tableStyleId>
              </a:tblPr>
              <a:tblGrid>
                <a:gridCol w="1296670">
                  <a:extLst>
                    <a:ext uri="{9D8B030D-6E8A-4147-A177-3AD203B41FA5}">
                      <a16:colId xmlns:a16="http://schemas.microsoft.com/office/drawing/2014/main" val="20000"/>
                    </a:ext>
                  </a:extLst>
                </a:gridCol>
                <a:gridCol w="3871595">
                  <a:extLst>
                    <a:ext uri="{9D8B030D-6E8A-4147-A177-3AD203B41FA5}">
                      <a16:colId xmlns:a16="http://schemas.microsoft.com/office/drawing/2014/main" val="20001"/>
                    </a:ext>
                  </a:extLst>
                </a:gridCol>
                <a:gridCol w="4049395">
                  <a:extLst>
                    <a:ext uri="{9D8B030D-6E8A-4147-A177-3AD203B41FA5}">
                      <a16:colId xmlns:a16="http://schemas.microsoft.com/office/drawing/2014/main" val="20002"/>
                    </a:ext>
                  </a:extLst>
                </a:gridCol>
              </a:tblGrid>
              <a:tr h="2634615">
                <a:tc>
                  <a:txBody>
                    <a:bodyPr/>
                    <a:lstStyle/>
                    <a:p>
                      <a:pPr marL="0" algn="ctr">
                        <a:lnSpc>
                          <a:spcPct val="100000"/>
                        </a:lnSpc>
                        <a:spcBef>
                          <a:spcPts val="0"/>
                        </a:spcBef>
                      </a:pPr>
                      <a:endParaRPr sz="1200" b="0" i="0" spc="0">
                        <a:solidFill>
                          <a:schemeClr val="tx1"/>
                        </a:solidFill>
                        <a:latin typeface="Times New Roman" panose="02020603050405020304" pitchFamily="18" charset="0"/>
                        <a:cs typeface="Times New Roman" panose="02020603050405020304" pitchFamily="18" charset="0"/>
                      </a:endParaRPr>
                    </a:p>
                  </a:txBody>
                  <a:tcPr marL="0" marR="0" marT="0" marB="0"/>
                </a:tc>
                <a:tc>
                  <a:txBody>
                    <a:bodyPr/>
                    <a:lstStyle/>
                    <a:p>
                      <a:pPr marL="0" algn="ctr">
                        <a:lnSpc>
                          <a:spcPct val="100000"/>
                        </a:lnSpc>
                        <a:spcBef>
                          <a:spcPts val="0"/>
                        </a:spcBef>
                      </a:pPr>
                      <a:r>
                        <a:rPr sz="1200" b="0" i="0" spc="0" dirty="0">
                          <a:solidFill>
                            <a:schemeClr val="tx1"/>
                          </a:solidFill>
                          <a:latin typeface="Times New Roman" panose="02020603050405020304" pitchFamily="18" charset="0"/>
                          <a:cs typeface="Times New Roman" panose="02020603050405020304" pitchFamily="18" charset="0"/>
                        </a:rPr>
                        <a:t>considerado el manifiesto del movimiento.</a:t>
                      </a:r>
                    </a:p>
                    <a:p>
                      <a:pPr marL="0" marR="33655" algn="ctr">
                        <a:lnSpc>
                          <a:spcPct val="111100"/>
                        </a:lnSpc>
                        <a:spcBef>
                          <a:spcPts val="0"/>
                        </a:spcBef>
                      </a:pPr>
                      <a:r>
                        <a:rPr sz="1200" b="0" i="0" spc="0" dirty="0">
                          <a:solidFill>
                            <a:schemeClr val="tx1"/>
                          </a:solidFill>
                          <a:latin typeface="Times New Roman" panose="02020603050405020304" pitchFamily="18" charset="0"/>
                          <a:cs typeface="Times New Roman" panose="02020603050405020304" pitchFamily="18" charset="0"/>
                        </a:rPr>
                        <a:t>En Estados Unidos, Edgar Allan Poe, James Fenimore Cooper y Washington Irving son algunos de los escritores románticos más destacados.</a:t>
                      </a:r>
                    </a:p>
                    <a:p>
                      <a:pPr marL="0" marR="33020" algn="ctr">
                        <a:lnSpc>
                          <a:spcPct val="111100"/>
                        </a:lnSpc>
                        <a:spcBef>
                          <a:spcPts val="0"/>
                        </a:spcBef>
                      </a:pPr>
                      <a:r>
                        <a:rPr sz="1200" b="0" i="0" spc="0" dirty="0">
                          <a:solidFill>
                            <a:schemeClr val="tx1"/>
                          </a:solidFill>
                          <a:latin typeface="Times New Roman" panose="02020603050405020304" pitchFamily="18" charset="0"/>
                          <a:cs typeface="Times New Roman" panose="02020603050405020304" pitchFamily="18" charset="0"/>
                        </a:rPr>
                        <a:t>En España, el periodo romántico en fue tardío y fugaz. Llegó a su apogeo a mediados de los años 1830, y ya para el 1840, había entrado en el panorama cultural. Dentro de los principales exponentes, destacamos a José Zorrilla, Ángel de Saavedra, Enrique Gil y Carrasco y Gustavo Adolfo Bécquer</a:t>
                      </a:r>
                    </a:p>
                    <a:p>
                      <a:pPr marL="0" algn="ctr">
                        <a:lnSpc>
                          <a:spcPct val="100000"/>
                        </a:lnSpc>
                        <a:spcBef>
                          <a:spcPts val="0"/>
                        </a:spcBef>
                      </a:pPr>
                      <a:endParaRPr sz="1200" b="0" i="0" spc="0" dirty="0">
                        <a:solidFill>
                          <a:schemeClr val="tx1"/>
                        </a:solidFill>
                        <a:latin typeface="Times New Roman" panose="02020603050405020304" pitchFamily="18" charset="0"/>
                        <a:cs typeface="Times New Roman" panose="02020603050405020304" pitchFamily="18" charset="0"/>
                      </a:endParaRPr>
                    </a:p>
                    <a:p>
                      <a:pPr marL="0" marR="32384" algn="ctr">
                        <a:lnSpc>
                          <a:spcPct val="111200"/>
                        </a:lnSpc>
                        <a:spcBef>
                          <a:spcPts val="0"/>
                        </a:spcBef>
                      </a:pPr>
                      <a:r>
                        <a:rPr sz="1200" b="0" i="0" spc="0" dirty="0">
                          <a:solidFill>
                            <a:schemeClr val="tx1"/>
                          </a:solidFill>
                          <a:latin typeface="Times New Roman" panose="02020603050405020304" pitchFamily="18" charset="0"/>
                          <a:cs typeface="Times New Roman" panose="02020603050405020304" pitchFamily="18" charset="0"/>
                        </a:rPr>
                        <a:t>El Romanticismo también llegó a Hispanoamérica. El indigenismo, la naturaleza y el pasado nacional de cada país son algunos de los temas que más abordaron los escritores latinoamericanos, de los que citamos a: Jorge Isaacs, Esteban Echeverría, José Mármol, Andrés Bello y Ricardo Palma.</a:t>
                      </a:r>
                    </a:p>
                  </a:txBody>
                  <a:tcPr marL="0" marR="0" marT="45719" marB="0"/>
                </a:tc>
                <a:tc>
                  <a:txBody>
                    <a:bodyPr/>
                    <a:lstStyle/>
                    <a:p>
                      <a:pPr marL="0" marR="29209" algn="ctr">
                        <a:lnSpc>
                          <a:spcPct val="111200"/>
                        </a:lnSpc>
                        <a:spcBef>
                          <a:spcPts val="0"/>
                        </a:spcBef>
                      </a:pPr>
                      <a:r>
                        <a:rPr sz="1200" b="0" i="0" spc="0" dirty="0">
                          <a:solidFill>
                            <a:schemeClr val="tx1"/>
                          </a:solidFill>
                          <a:latin typeface="Times New Roman" panose="02020603050405020304" pitchFamily="18" charset="0"/>
                          <a:cs typeface="Times New Roman" panose="02020603050405020304" pitchFamily="18" charset="0"/>
                        </a:rPr>
                        <a:t>producción literaria); Liev Tolstói (Ana Karenina, 1875) y Antón Chéjov, escritor y dramaturgo, conocido como el maestro del relato corto (Ivanov, 1887; El oso, 1888).</a:t>
                      </a:r>
                    </a:p>
                    <a:p>
                      <a:pPr marL="0" marR="30480" algn="ctr">
                        <a:lnSpc>
                          <a:spcPct val="111100"/>
                        </a:lnSpc>
                        <a:spcBef>
                          <a:spcPts val="0"/>
                        </a:spcBef>
                      </a:pPr>
                      <a:r>
                        <a:rPr sz="1200" b="0" i="0" spc="0" dirty="0">
                          <a:solidFill>
                            <a:schemeClr val="tx1"/>
                          </a:solidFill>
                          <a:latin typeface="Times New Roman" panose="02020603050405020304" pitchFamily="18" charset="0"/>
                          <a:cs typeface="Times New Roman" panose="02020603050405020304" pitchFamily="18" charset="0"/>
                        </a:rPr>
                        <a:t>En EE.UU, Mark Twain, Walt Whitman y William Dean Howells, fueron los pioneros del Realismo. Uno de los más grandes autores, el estadounidense Henry James, se preocupó tanto por las motivaciones de los personajes y sus comportamientos, que le condujeron al desarrollo de un subgénero: la novela psicológica. También los policiales de Poe.</a:t>
                      </a:r>
                    </a:p>
                  </a:txBody>
                  <a:tcPr marL="0" marR="0" marT="30480" marB="0"/>
                </a:tc>
                <a:extLst>
                  <a:ext uri="{0D108BD9-81ED-4DB2-BD59-A6C34878D82A}">
                    <a16:rowId xmlns:a16="http://schemas.microsoft.com/office/drawing/2014/main" val="10000"/>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3119</Words>
  <Application>Microsoft Office PowerPoint</Application>
  <PresentationFormat>Personalizado</PresentationFormat>
  <Paragraphs>147</Paragraphs>
  <Slides>5</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5</vt:i4>
      </vt:variant>
    </vt:vector>
  </HeadingPairs>
  <TitlesOfParts>
    <vt:vector size="8" baseType="lpstr">
      <vt:lpstr>Calibri</vt:lpstr>
      <vt:lpstr>Times New Roman</vt:lpstr>
      <vt:lpstr>Office Theme</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2024-02-02T20:56:07Z</dcterms:created>
  <dcterms:modified xsi:type="dcterms:W3CDTF">2024-02-02T20:56:11Z</dcterms:modified>
</cp:coreProperties>
</file>