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 id="257" r:id="rId3"/>
  </p:sldIdLst>
  <p:sldSz cx="9753600" cy="7315200"/>
  <p:notesSz cx="9753600" cy="73152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72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31520" y="2267712"/>
            <a:ext cx="8290560" cy="153619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63040" y="4096512"/>
            <a:ext cx="6827520" cy="18288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316224" y="6803136"/>
            <a:ext cx="3121152" cy="36576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87680" y="6803136"/>
            <a:ext cx="2243328" cy="36576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1/16/2024</a:t>
            </a:fld>
            <a:endParaRPr lang="en-US"/>
          </a:p>
        </p:txBody>
      </p:sp>
      <p:sp>
        <p:nvSpPr>
          <p:cNvPr id="6" name="Holder 6"/>
          <p:cNvSpPr>
            <a:spLocks noGrp="1"/>
          </p:cNvSpPr>
          <p:nvPr>
            <p:ph type="sldNum" sz="quarter" idx="7"/>
          </p:nvPr>
        </p:nvSpPr>
        <p:spPr>
          <a:xfrm>
            <a:off x="7022592" y="6803136"/>
            <a:ext cx="2243328" cy="365760"/>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20711" y="471681"/>
            <a:ext cx="8512176" cy="969010"/>
          </a:xfrm>
          <a:prstGeom prst="rect">
            <a:avLst/>
          </a:prstGeom>
        </p:spPr>
        <p:txBody>
          <a:bodyPr lIns="0" tIns="0" rIns="0" bIns="0"/>
          <a:lstStyle>
            <a:lvl1pPr>
              <a:defRPr sz="3250" b="0" i="0">
                <a:solidFill>
                  <a:schemeClr val="bg1"/>
                </a:solidFill>
                <a:latin typeface="Microsoft Sans Serif"/>
                <a:cs typeface="Microsoft Sans Serif"/>
              </a:defRPr>
            </a:lvl1pPr>
          </a:lstStyle>
          <a:p>
            <a:endParaRPr/>
          </a:p>
        </p:txBody>
      </p:sp>
      <p:sp>
        <p:nvSpPr>
          <p:cNvPr id="3" name="Holder 3"/>
          <p:cNvSpPr>
            <a:spLocks noGrp="1"/>
          </p:cNvSpPr>
          <p:nvPr>
            <p:ph sz="half" idx="2"/>
          </p:nvPr>
        </p:nvSpPr>
        <p:spPr>
          <a:xfrm>
            <a:off x="487680" y="1682496"/>
            <a:ext cx="4242816" cy="482803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023104" y="1682496"/>
            <a:ext cx="4242816" cy="482803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3316224" y="6803136"/>
            <a:ext cx="3121152" cy="36576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487680" y="6803136"/>
            <a:ext cx="2243328" cy="36576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1/16/2024</a:t>
            </a:fld>
            <a:endParaRPr lang="en-US"/>
          </a:p>
        </p:txBody>
      </p:sp>
      <p:sp>
        <p:nvSpPr>
          <p:cNvPr id="7" name="Holder 7"/>
          <p:cNvSpPr>
            <a:spLocks noGrp="1"/>
          </p:cNvSpPr>
          <p:nvPr>
            <p:ph type="sldNum" sz="quarter" idx="7"/>
          </p:nvPr>
        </p:nvSpPr>
        <p:spPr>
          <a:xfrm>
            <a:off x="7022592" y="6803136"/>
            <a:ext cx="2243328" cy="365760"/>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620711" y="471681"/>
            <a:ext cx="8512176" cy="969010"/>
          </a:xfrm>
          <a:prstGeom prst="rect">
            <a:avLst/>
          </a:prstGeom>
        </p:spPr>
        <p:txBody>
          <a:bodyPr lIns="0" tIns="0" rIns="0" bIns="0"/>
          <a:lstStyle>
            <a:lvl1pPr>
              <a:defRPr sz="3250" b="0" i="0">
                <a:solidFill>
                  <a:schemeClr val="bg1"/>
                </a:solidFill>
                <a:latin typeface="Microsoft Sans Serif"/>
                <a:cs typeface="Microsoft Sans Serif"/>
              </a:defRPr>
            </a:lvl1pPr>
          </a:lstStyle>
          <a:p>
            <a:endParaRPr/>
          </a:p>
        </p:txBody>
      </p:sp>
      <p:sp>
        <p:nvSpPr>
          <p:cNvPr id="3" name="Holder 3"/>
          <p:cNvSpPr>
            <a:spLocks noGrp="1"/>
          </p:cNvSpPr>
          <p:nvPr>
            <p:ph type="ftr" sz="quarter" idx="5"/>
          </p:nvPr>
        </p:nvSpPr>
        <p:spPr>
          <a:xfrm>
            <a:off x="3316224" y="6803136"/>
            <a:ext cx="3121152" cy="36576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487680" y="6803136"/>
            <a:ext cx="2243328" cy="36576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1/16/2024</a:t>
            </a:fld>
            <a:endParaRPr lang="en-US"/>
          </a:p>
        </p:txBody>
      </p:sp>
      <p:sp>
        <p:nvSpPr>
          <p:cNvPr id="5" name="Holder 5"/>
          <p:cNvSpPr>
            <a:spLocks noGrp="1"/>
          </p:cNvSpPr>
          <p:nvPr>
            <p:ph type="sldNum" sz="quarter" idx="7"/>
          </p:nvPr>
        </p:nvSpPr>
        <p:spPr>
          <a:xfrm>
            <a:off x="7022592" y="6803136"/>
            <a:ext cx="2243328" cy="365760"/>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316224" y="6803136"/>
            <a:ext cx="3121152" cy="36576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87680" y="6803136"/>
            <a:ext cx="2243328" cy="36576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1/16/2024</a:t>
            </a:fld>
            <a:endParaRPr lang="en-US"/>
          </a:p>
        </p:txBody>
      </p:sp>
      <p:sp>
        <p:nvSpPr>
          <p:cNvPr id="4" name="Holder 4"/>
          <p:cNvSpPr>
            <a:spLocks noGrp="1"/>
          </p:cNvSpPr>
          <p:nvPr>
            <p:ph type="sldNum" sz="quarter" idx="7"/>
          </p:nvPr>
        </p:nvSpPr>
        <p:spPr>
          <a:xfrm>
            <a:off x="7022592" y="6803136"/>
            <a:ext cx="2243328" cy="365760"/>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accent4">
              <a:lumMod val="20000"/>
              <a:lumOff val="80000"/>
            </a:schemeClr>
          </a:fgClr>
          <a:bgClr>
            <a:schemeClr val="bg1"/>
          </a:bgClr>
        </a:patt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30245" y="2401745"/>
            <a:ext cx="338554" cy="1363345"/>
          </a:xfrm>
          <a:prstGeom prst="rect">
            <a:avLst/>
          </a:prstGeom>
        </p:spPr>
        <p:txBody>
          <a:bodyPr vert="vert270" wrap="square" lIns="0" tIns="635" rIns="0" bIns="0" rtlCol="0">
            <a:spAutoFit/>
          </a:bodyPr>
          <a:lstStyle/>
          <a:p>
            <a:pPr marL="12700" algn="ctr">
              <a:lnSpc>
                <a:spcPct val="100000"/>
              </a:lnSpc>
              <a:spcBef>
                <a:spcPts val="5"/>
              </a:spcBef>
            </a:pPr>
            <a:r>
              <a:rPr sz="1100" b="1" dirty="0">
                <a:latin typeface="Times New Roman" panose="02020603050405020304" pitchFamily="18" charset="0"/>
                <a:cs typeface="Times New Roman" panose="02020603050405020304" pitchFamily="18" charset="0"/>
              </a:rPr>
              <a:t>IDEAS PRINCIPALES</a:t>
            </a:r>
            <a:endParaRPr sz="1100" dirty="0">
              <a:latin typeface="Times New Roman" panose="02020603050405020304" pitchFamily="18" charset="0"/>
              <a:cs typeface="Times New Roman" panose="02020603050405020304" pitchFamily="18" charset="0"/>
            </a:endParaRPr>
          </a:p>
        </p:txBody>
      </p:sp>
      <p:sp>
        <p:nvSpPr>
          <p:cNvPr id="4" name="object 4"/>
          <p:cNvSpPr txBox="1"/>
          <p:nvPr/>
        </p:nvSpPr>
        <p:spPr>
          <a:xfrm>
            <a:off x="2021082" y="1149408"/>
            <a:ext cx="1539772" cy="256808"/>
          </a:xfrm>
          <a:prstGeom prst="roundRect">
            <a:avLst/>
          </a:prstGeom>
        </p:spPr>
        <p:style>
          <a:lnRef idx="2">
            <a:schemeClr val="accent4"/>
          </a:lnRef>
          <a:fillRef idx="1">
            <a:schemeClr val="lt1"/>
          </a:fillRef>
          <a:effectRef idx="0">
            <a:schemeClr val="accent4"/>
          </a:effectRef>
          <a:fontRef idx="minor">
            <a:schemeClr val="dk1"/>
          </a:fontRef>
        </p:style>
        <p:txBody>
          <a:bodyPr vert="horz" wrap="square" lIns="0" tIns="16510" rIns="0" bIns="0" rtlCol="0">
            <a:spAutoFit/>
          </a:bodyPr>
          <a:lstStyle/>
          <a:p>
            <a:pPr marL="12700" algn="ctr">
              <a:lnSpc>
                <a:spcPct val="100000"/>
              </a:lnSpc>
              <a:spcBef>
                <a:spcPts val="130"/>
              </a:spcBef>
            </a:pPr>
            <a:r>
              <a:rPr lang="es-CO" sz="1400" b="1" dirty="0">
                <a:solidFill>
                  <a:schemeClr val="tx1"/>
                </a:solidFill>
                <a:latin typeface="Times New Roman" panose="02020603050405020304" pitchFamily="18" charset="0"/>
                <a:cs typeface="Times New Roman" panose="02020603050405020304" pitchFamily="18" charset="0"/>
              </a:rPr>
              <a:t>CONDUCTISMO</a:t>
            </a:r>
          </a:p>
        </p:txBody>
      </p:sp>
      <p:sp>
        <p:nvSpPr>
          <p:cNvPr id="5" name="object 5"/>
          <p:cNvSpPr txBox="1"/>
          <p:nvPr/>
        </p:nvSpPr>
        <p:spPr>
          <a:xfrm>
            <a:off x="4866489" y="1156470"/>
            <a:ext cx="1460510" cy="256808"/>
          </a:xfrm>
          <a:prstGeom prst="roundRect">
            <a:avLst/>
          </a:prstGeom>
        </p:spPr>
        <p:style>
          <a:lnRef idx="2">
            <a:schemeClr val="accent4"/>
          </a:lnRef>
          <a:fillRef idx="1">
            <a:schemeClr val="lt1"/>
          </a:fillRef>
          <a:effectRef idx="0">
            <a:schemeClr val="accent4"/>
          </a:effectRef>
          <a:fontRef idx="minor">
            <a:schemeClr val="dk1"/>
          </a:fontRef>
        </p:style>
        <p:txBody>
          <a:bodyPr vert="horz" wrap="square" lIns="0" tIns="16510" rIns="0" bIns="0" rtlCol="0">
            <a:spAutoFit/>
          </a:bodyPr>
          <a:lstStyle/>
          <a:p>
            <a:pPr marL="12700" algn="ctr">
              <a:lnSpc>
                <a:spcPct val="100000"/>
              </a:lnSpc>
              <a:spcBef>
                <a:spcPts val="130"/>
              </a:spcBef>
            </a:pPr>
            <a:r>
              <a:rPr lang="es-CO" sz="1400" b="1" dirty="0">
                <a:solidFill>
                  <a:schemeClr val="tx1"/>
                </a:solidFill>
                <a:latin typeface="Times New Roman" panose="02020603050405020304" pitchFamily="18" charset="0"/>
                <a:cs typeface="Times New Roman" panose="02020603050405020304" pitchFamily="18" charset="0"/>
              </a:rPr>
              <a:t>COGNITIVISTA</a:t>
            </a:r>
          </a:p>
        </p:txBody>
      </p:sp>
      <p:sp>
        <p:nvSpPr>
          <p:cNvPr id="6" name="object 6"/>
          <p:cNvSpPr txBox="1"/>
          <p:nvPr/>
        </p:nvSpPr>
        <p:spPr>
          <a:xfrm>
            <a:off x="7542847" y="1149408"/>
            <a:ext cx="1829753" cy="256808"/>
          </a:xfrm>
          <a:prstGeom prst="roundRect">
            <a:avLst/>
          </a:prstGeom>
        </p:spPr>
        <p:style>
          <a:lnRef idx="2">
            <a:schemeClr val="accent4"/>
          </a:lnRef>
          <a:fillRef idx="1">
            <a:schemeClr val="lt1"/>
          </a:fillRef>
          <a:effectRef idx="0">
            <a:schemeClr val="accent4"/>
          </a:effectRef>
          <a:fontRef idx="minor">
            <a:schemeClr val="dk1"/>
          </a:fontRef>
        </p:style>
        <p:txBody>
          <a:bodyPr vert="horz" wrap="square" lIns="0" tIns="16510" rIns="0" bIns="0" rtlCol="0">
            <a:spAutoFit/>
          </a:bodyPr>
          <a:lstStyle/>
          <a:p>
            <a:pPr marL="12700" algn="ctr">
              <a:lnSpc>
                <a:spcPct val="100000"/>
              </a:lnSpc>
              <a:spcBef>
                <a:spcPts val="130"/>
              </a:spcBef>
            </a:pPr>
            <a:r>
              <a:rPr lang="es-CO" sz="1400" b="1" dirty="0">
                <a:solidFill>
                  <a:schemeClr val="tx1"/>
                </a:solidFill>
                <a:latin typeface="Times New Roman" panose="02020603050405020304" pitchFamily="18" charset="0"/>
                <a:cs typeface="Times New Roman" panose="02020603050405020304" pitchFamily="18" charset="0"/>
              </a:rPr>
              <a:t>CONSTRUCTIVISTA</a:t>
            </a:r>
          </a:p>
        </p:txBody>
      </p:sp>
      <p:sp>
        <p:nvSpPr>
          <p:cNvPr id="7" name="object 7"/>
          <p:cNvSpPr txBox="1"/>
          <p:nvPr/>
        </p:nvSpPr>
        <p:spPr>
          <a:xfrm>
            <a:off x="1428530" y="1967174"/>
            <a:ext cx="2506345" cy="2484655"/>
          </a:xfrm>
          <a:prstGeom prst="rect">
            <a:avLst/>
          </a:prstGeom>
        </p:spPr>
        <p:txBody>
          <a:bodyPr vert="horz" wrap="square" lIns="0" tIns="12700" rIns="0" bIns="0" rtlCol="0">
            <a:spAutoFit/>
          </a:bodyPr>
          <a:lstStyle/>
          <a:p>
            <a:pPr marL="12700" marR="40640" algn="ctr">
              <a:lnSpc>
                <a:spcPct val="112500"/>
              </a:lnSpc>
              <a:spcBef>
                <a:spcPts val="100"/>
              </a:spcBef>
            </a:pPr>
            <a:r>
              <a:rPr sz="1100" dirty="0">
                <a:latin typeface="Times New Roman" panose="02020603050405020304" pitchFamily="18" charset="0"/>
                <a:cs typeface="Times New Roman" panose="02020603050405020304" pitchFamily="18" charset="0"/>
              </a:rPr>
              <a:t>-Está basada en el modelo de estímulo y  respuesta.</a:t>
            </a:r>
          </a:p>
          <a:p>
            <a:pPr marL="12700" marR="408940" algn="ctr">
              <a:lnSpc>
                <a:spcPct val="112500"/>
              </a:lnSpc>
            </a:pPr>
            <a:r>
              <a:rPr sz="1100" dirty="0">
                <a:latin typeface="Times New Roman" panose="02020603050405020304" pitchFamily="18" charset="0"/>
                <a:cs typeface="Times New Roman" panose="02020603050405020304" pitchFamily="18" charset="0"/>
              </a:rPr>
              <a:t>-La enseñanza está centrada en el  resultado, logrando la respuesta  adecuada ante el estímulo.</a:t>
            </a:r>
          </a:p>
          <a:p>
            <a:pPr marL="12700" marR="5080" algn="ctr">
              <a:lnSpc>
                <a:spcPct val="112500"/>
              </a:lnSpc>
            </a:pPr>
            <a:r>
              <a:rPr sz="1100" dirty="0">
                <a:latin typeface="Times New Roman" panose="02020603050405020304" pitchFamily="18" charset="0"/>
                <a:cs typeface="Times New Roman" panose="02020603050405020304" pitchFamily="18" charset="0"/>
              </a:rPr>
              <a:t>-Estudia el comportamiento humano y los  problemas relacionados con la conducta  humana.</a:t>
            </a:r>
          </a:p>
          <a:p>
            <a:pPr marL="12700" marR="5080" algn="ctr">
              <a:lnSpc>
                <a:spcPct val="112500"/>
              </a:lnSpc>
            </a:pPr>
            <a:r>
              <a:rPr sz="1100" dirty="0">
                <a:latin typeface="Times New Roman" panose="02020603050405020304" pitchFamily="18" charset="0"/>
                <a:cs typeface="Times New Roman" panose="02020603050405020304" pitchFamily="18" charset="0"/>
              </a:rPr>
              <a:t>-Es la precursora de la asignación de  calificaciones, recompensas y/o castigos.</a:t>
            </a:r>
          </a:p>
          <a:p>
            <a:pPr marL="12700" marR="32384" algn="ctr">
              <a:lnSpc>
                <a:spcPct val="112500"/>
              </a:lnSpc>
            </a:pPr>
            <a:r>
              <a:rPr sz="1100" dirty="0">
                <a:latin typeface="Times New Roman" panose="02020603050405020304" pitchFamily="18" charset="0"/>
                <a:cs typeface="Times New Roman" panose="02020603050405020304" pitchFamily="18" charset="0"/>
              </a:rPr>
              <a:t>-Los principios de esta teoría pueden ser  aplicados con éxito en la adquisición de  conocimientos lamemorísticos.</a:t>
            </a:r>
          </a:p>
        </p:txBody>
      </p:sp>
      <p:sp>
        <p:nvSpPr>
          <p:cNvPr id="8" name="object 8"/>
          <p:cNvSpPr txBox="1"/>
          <p:nvPr/>
        </p:nvSpPr>
        <p:spPr>
          <a:xfrm>
            <a:off x="4201523" y="1967174"/>
            <a:ext cx="2513330" cy="2484655"/>
          </a:xfrm>
          <a:prstGeom prst="rect">
            <a:avLst/>
          </a:prstGeom>
        </p:spPr>
        <p:txBody>
          <a:bodyPr vert="horz" wrap="square" lIns="0" tIns="12700" rIns="0" bIns="0" rtlCol="0">
            <a:spAutoFit/>
          </a:bodyPr>
          <a:lstStyle/>
          <a:p>
            <a:pPr marL="12700" marR="89535" algn="ctr">
              <a:lnSpc>
                <a:spcPct val="112500"/>
              </a:lnSpc>
              <a:spcBef>
                <a:spcPts val="100"/>
              </a:spcBef>
            </a:pPr>
            <a:r>
              <a:rPr sz="1100" dirty="0">
                <a:latin typeface="Times New Roman" panose="02020603050405020304" pitchFamily="18" charset="0"/>
                <a:cs typeface="Times New Roman" panose="02020603050405020304" pitchFamily="18" charset="0"/>
              </a:rPr>
              <a:t>-El aprendizaje se produce a partir de la  experiencia.</a:t>
            </a:r>
          </a:p>
          <a:p>
            <a:pPr marL="12700" marR="92710" algn="ctr">
              <a:lnSpc>
                <a:spcPct val="112500"/>
              </a:lnSpc>
            </a:pPr>
            <a:r>
              <a:rPr sz="1100" dirty="0">
                <a:latin typeface="Times New Roman" panose="02020603050405020304" pitchFamily="18" charset="0"/>
                <a:cs typeface="Times New Roman" panose="02020603050405020304" pitchFamily="18" charset="0"/>
              </a:rPr>
              <a:t>-Contribuye al conocimiento de algunas  capacidades esenciales para el proceso  de enseñanza y aprendizaje, como: la  atención, la memoria y el razonamiento.</a:t>
            </a:r>
          </a:p>
          <a:p>
            <a:pPr marL="12700" marR="5080" algn="ctr">
              <a:lnSpc>
                <a:spcPct val="112500"/>
              </a:lnSpc>
            </a:pPr>
            <a:r>
              <a:rPr sz="1100" dirty="0">
                <a:latin typeface="Times New Roman" panose="02020603050405020304" pitchFamily="18" charset="0"/>
                <a:cs typeface="Times New Roman" panose="02020603050405020304" pitchFamily="18" charset="0"/>
              </a:rPr>
              <a:t>-Considera que cada persona organiza,  evalúa e interpreta la información de  forma distinta, a través de estructuras o  esquemas mentales y dependiendo de su  interacción con la realidad.</a:t>
            </a:r>
          </a:p>
          <a:p>
            <a:pPr marL="12700" marR="160020" algn="ctr">
              <a:lnSpc>
                <a:spcPct val="112500"/>
              </a:lnSpc>
            </a:pPr>
            <a:r>
              <a:rPr sz="1100" dirty="0">
                <a:latin typeface="Times New Roman" panose="02020603050405020304" pitchFamily="18" charset="0"/>
                <a:cs typeface="Times New Roman" panose="02020603050405020304" pitchFamily="18" charset="0"/>
              </a:rPr>
              <a:t>-Estimula la creación de estrategias de  aprendizaje por parte del alumno.</a:t>
            </a:r>
          </a:p>
        </p:txBody>
      </p:sp>
      <p:sp>
        <p:nvSpPr>
          <p:cNvPr id="9" name="object 9"/>
          <p:cNvSpPr/>
          <p:nvPr/>
        </p:nvSpPr>
        <p:spPr>
          <a:xfrm>
            <a:off x="1339278" y="914400"/>
            <a:ext cx="5639435" cy="5427980"/>
          </a:xfrm>
          <a:custGeom>
            <a:avLst/>
            <a:gdLst/>
            <a:ahLst/>
            <a:cxnLst/>
            <a:rect l="l" t="t" r="r" b="b"/>
            <a:pathLst>
              <a:path w="5639434" h="4818380">
                <a:moveTo>
                  <a:pt x="14236" y="4817808"/>
                </a:moveTo>
                <a:lnTo>
                  <a:pt x="9525" y="0"/>
                </a:lnTo>
                <a:lnTo>
                  <a:pt x="0" y="0"/>
                </a:lnTo>
                <a:lnTo>
                  <a:pt x="4711" y="4817808"/>
                </a:lnTo>
                <a:lnTo>
                  <a:pt x="14236" y="4817808"/>
                </a:lnTo>
                <a:close/>
              </a:path>
              <a:path w="5639434" h="4818380">
                <a:moveTo>
                  <a:pt x="2792793" y="4817796"/>
                </a:moveTo>
                <a:lnTo>
                  <a:pt x="2788069" y="0"/>
                </a:lnTo>
                <a:lnTo>
                  <a:pt x="2778544" y="0"/>
                </a:lnTo>
                <a:lnTo>
                  <a:pt x="2783268" y="4817796"/>
                </a:lnTo>
                <a:lnTo>
                  <a:pt x="2792793" y="4817796"/>
                </a:lnTo>
                <a:close/>
              </a:path>
              <a:path w="5639434" h="4818380">
                <a:moveTo>
                  <a:pt x="5639130" y="4817796"/>
                </a:moveTo>
                <a:lnTo>
                  <a:pt x="5634406" y="0"/>
                </a:lnTo>
                <a:lnTo>
                  <a:pt x="5624881" y="0"/>
                </a:lnTo>
                <a:lnTo>
                  <a:pt x="5629605" y="4817796"/>
                </a:lnTo>
                <a:lnTo>
                  <a:pt x="5639130" y="4817796"/>
                </a:lnTo>
                <a:close/>
              </a:path>
            </a:pathLst>
          </a:custGeom>
        </p:spPr>
        <p:style>
          <a:lnRef idx="2">
            <a:schemeClr val="accent4"/>
          </a:lnRef>
          <a:fillRef idx="1">
            <a:schemeClr val="lt1"/>
          </a:fillRef>
          <a:effectRef idx="0">
            <a:schemeClr val="accent4"/>
          </a:effectRef>
          <a:fontRef idx="minor">
            <a:schemeClr val="dk1"/>
          </a:fontRef>
        </p:style>
        <p:txBody>
          <a:bodyPr wrap="square" lIns="0" tIns="0" rIns="0" bIns="0" rtlCol="0"/>
          <a:lstStyle/>
          <a:p>
            <a:pPr algn="ctr"/>
            <a:endParaRPr sz="1100">
              <a:solidFill>
                <a:schemeClr val="tx1"/>
              </a:solidFill>
              <a:latin typeface="Times New Roman" panose="02020603050405020304" pitchFamily="18" charset="0"/>
              <a:cs typeface="Times New Roman" panose="02020603050405020304" pitchFamily="18" charset="0"/>
            </a:endParaRPr>
          </a:p>
        </p:txBody>
      </p:sp>
      <p:sp>
        <p:nvSpPr>
          <p:cNvPr id="10" name="object 10"/>
          <p:cNvSpPr txBox="1"/>
          <p:nvPr/>
        </p:nvSpPr>
        <p:spPr>
          <a:xfrm>
            <a:off x="630245" y="4026621"/>
            <a:ext cx="338554" cy="1844039"/>
          </a:xfrm>
          <a:prstGeom prst="rect">
            <a:avLst/>
          </a:prstGeom>
        </p:spPr>
        <p:txBody>
          <a:bodyPr vert="vert270" wrap="square" lIns="0" tIns="635" rIns="0" bIns="0" rtlCol="0">
            <a:spAutoFit/>
          </a:bodyPr>
          <a:lstStyle/>
          <a:p>
            <a:pPr marL="12700" algn="ctr">
              <a:lnSpc>
                <a:spcPct val="100000"/>
              </a:lnSpc>
              <a:spcBef>
                <a:spcPts val="5"/>
              </a:spcBef>
            </a:pPr>
            <a:r>
              <a:rPr sz="1100" b="1" dirty="0">
                <a:latin typeface="Times New Roman" panose="02020603050405020304" pitchFamily="18" charset="0"/>
                <a:cs typeface="Times New Roman" panose="02020603050405020304" pitchFamily="18" charset="0"/>
              </a:rPr>
              <a:t>CONCEPCIÓN DEL ALUMNO</a:t>
            </a:r>
            <a:endParaRPr sz="1100"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7060144" y="1967174"/>
            <a:ext cx="2446655" cy="1910844"/>
          </a:xfrm>
          <a:prstGeom prst="rect">
            <a:avLst/>
          </a:prstGeom>
        </p:spPr>
        <p:txBody>
          <a:bodyPr vert="horz" wrap="square" lIns="0" tIns="12700" rIns="0" bIns="0" rtlCol="0">
            <a:spAutoFit/>
          </a:bodyPr>
          <a:lstStyle/>
          <a:p>
            <a:pPr marL="12700" marR="78740" algn="ctr">
              <a:lnSpc>
                <a:spcPct val="112500"/>
              </a:lnSpc>
              <a:spcBef>
                <a:spcPts val="100"/>
              </a:spcBef>
            </a:pPr>
            <a:r>
              <a:rPr sz="1100" dirty="0">
                <a:latin typeface="Times New Roman" panose="02020603050405020304" pitchFamily="18" charset="0"/>
                <a:cs typeface="Times New Roman" panose="02020603050405020304" pitchFamily="18" charset="0"/>
              </a:rPr>
              <a:t>-Explica la naturaleza del conocimiento  humano.</a:t>
            </a:r>
            <a:endParaRPr sz="1100">
              <a:latin typeface="Times New Roman" panose="02020603050405020304" pitchFamily="18" charset="0"/>
              <a:cs typeface="Times New Roman" panose="02020603050405020304" pitchFamily="18" charset="0"/>
            </a:endParaRPr>
          </a:p>
          <a:p>
            <a:pPr marL="12700" marR="5080" algn="ctr">
              <a:lnSpc>
                <a:spcPct val="112500"/>
              </a:lnSpc>
            </a:pPr>
            <a:r>
              <a:rPr sz="1100" dirty="0">
                <a:latin typeface="Times New Roman" panose="02020603050405020304" pitchFamily="18" charset="0"/>
                <a:cs typeface="Times New Roman" panose="02020603050405020304" pitchFamily="18" charset="0"/>
              </a:rPr>
              <a:t>-Sostiene que el aprendizaje es activo.  Lo nuevo que se aprende se incorpora a  experiencias previas y se crean  estructuras mentales propias.</a:t>
            </a:r>
            <a:endParaRPr sz="1100">
              <a:latin typeface="Times New Roman" panose="02020603050405020304" pitchFamily="18" charset="0"/>
              <a:cs typeface="Times New Roman" panose="02020603050405020304" pitchFamily="18" charset="0"/>
            </a:endParaRPr>
          </a:p>
          <a:p>
            <a:pPr marL="12700" marR="140335" algn="ctr">
              <a:lnSpc>
                <a:spcPct val="112500"/>
              </a:lnSpc>
            </a:pPr>
            <a:r>
              <a:rPr sz="1100" dirty="0">
                <a:latin typeface="Times New Roman" panose="02020603050405020304" pitchFamily="18" charset="0"/>
                <a:cs typeface="Times New Roman" panose="02020603050405020304" pitchFamily="18" charset="0"/>
              </a:rPr>
              <a:t>-El alumno “Construye” conocimientos  partiendo de su experiencia e  integrándola con la información que  recibe.</a:t>
            </a:r>
            <a:endParaRPr sz="1100">
              <a:latin typeface="Times New Roman" panose="02020603050405020304" pitchFamily="18" charset="0"/>
              <a:cs typeface="Times New Roman" panose="02020603050405020304" pitchFamily="18" charset="0"/>
            </a:endParaRPr>
          </a:p>
        </p:txBody>
      </p:sp>
      <p:sp>
        <p:nvSpPr>
          <p:cNvPr id="12" name="object 12"/>
          <p:cNvSpPr txBox="1"/>
          <p:nvPr/>
        </p:nvSpPr>
        <p:spPr>
          <a:xfrm>
            <a:off x="407205" y="1597905"/>
            <a:ext cx="579945" cy="182101"/>
          </a:xfrm>
          <a:prstGeom prst="rect">
            <a:avLst/>
          </a:prstGeom>
        </p:spPr>
        <p:txBody>
          <a:bodyPr vert="horz" wrap="square" lIns="0" tIns="12700" rIns="0" bIns="0" rtlCol="0">
            <a:spAutoFit/>
          </a:bodyPr>
          <a:lstStyle/>
          <a:p>
            <a:pPr marL="12700" algn="ctr">
              <a:lnSpc>
                <a:spcPct val="100000"/>
              </a:lnSpc>
              <a:spcBef>
                <a:spcPts val="100"/>
              </a:spcBef>
            </a:pPr>
            <a:r>
              <a:rPr sz="1100" b="1" dirty="0">
                <a:latin typeface="Times New Roman" panose="02020603050405020304" pitchFamily="18" charset="0"/>
                <a:cs typeface="Times New Roman" panose="02020603050405020304" pitchFamily="18" charset="0"/>
              </a:rPr>
              <a:t>AUTOR</a:t>
            </a:r>
            <a:endParaRPr sz="1100" dirty="0">
              <a:latin typeface="Times New Roman" panose="02020603050405020304" pitchFamily="18" charset="0"/>
              <a:cs typeface="Times New Roman" panose="02020603050405020304" pitchFamily="18" charset="0"/>
            </a:endParaRPr>
          </a:p>
        </p:txBody>
      </p:sp>
      <p:sp>
        <p:nvSpPr>
          <p:cNvPr id="13" name="object 13"/>
          <p:cNvSpPr/>
          <p:nvPr/>
        </p:nvSpPr>
        <p:spPr>
          <a:xfrm>
            <a:off x="-6350" y="1940597"/>
            <a:ext cx="9750425" cy="14604"/>
          </a:xfrm>
          <a:custGeom>
            <a:avLst/>
            <a:gdLst/>
            <a:ahLst/>
            <a:cxnLst/>
            <a:rect l="l" t="t" r="r" b="b"/>
            <a:pathLst>
              <a:path w="9750425" h="14605">
                <a:moveTo>
                  <a:pt x="0" y="9524"/>
                </a:moveTo>
                <a:lnTo>
                  <a:pt x="0" y="0"/>
                </a:lnTo>
                <a:lnTo>
                  <a:pt x="9750176" y="4710"/>
                </a:lnTo>
                <a:lnTo>
                  <a:pt x="9750171" y="14235"/>
                </a:lnTo>
                <a:lnTo>
                  <a:pt x="0" y="9524"/>
                </a:lnTo>
                <a:close/>
              </a:path>
            </a:pathLst>
          </a:custGeom>
        </p:spPr>
        <p:style>
          <a:lnRef idx="2">
            <a:schemeClr val="accent4"/>
          </a:lnRef>
          <a:fillRef idx="1">
            <a:schemeClr val="lt1"/>
          </a:fillRef>
          <a:effectRef idx="0">
            <a:schemeClr val="accent4"/>
          </a:effectRef>
          <a:fontRef idx="minor">
            <a:schemeClr val="dk1"/>
          </a:fontRef>
        </p:style>
        <p:txBody>
          <a:bodyPr wrap="square" lIns="0" tIns="0" rIns="0" bIns="0" rtlCol="0"/>
          <a:lstStyle/>
          <a:p>
            <a:pPr algn="ctr"/>
            <a:endParaRPr sz="1100">
              <a:solidFill>
                <a:schemeClr val="tx1"/>
              </a:solidFill>
              <a:latin typeface="Times New Roman" panose="02020603050405020304" pitchFamily="18" charset="0"/>
              <a:cs typeface="Times New Roman" panose="02020603050405020304" pitchFamily="18" charset="0"/>
            </a:endParaRPr>
          </a:p>
        </p:txBody>
      </p:sp>
      <p:sp>
        <p:nvSpPr>
          <p:cNvPr id="14" name="object 14"/>
          <p:cNvSpPr txBox="1"/>
          <p:nvPr/>
        </p:nvSpPr>
        <p:spPr>
          <a:xfrm>
            <a:off x="1428530" y="4464141"/>
            <a:ext cx="2520315" cy="1145763"/>
          </a:xfrm>
          <a:prstGeom prst="rect">
            <a:avLst/>
          </a:prstGeom>
        </p:spPr>
        <p:txBody>
          <a:bodyPr vert="horz" wrap="square" lIns="0" tIns="12700" rIns="0" bIns="0" rtlCol="0">
            <a:spAutoFit/>
          </a:bodyPr>
          <a:lstStyle/>
          <a:p>
            <a:pPr marL="12700" marR="5080" algn="ctr">
              <a:lnSpc>
                <a:spcPct val="112500"/>
              </a:lnSpc>
              <a:spcBef>
                <a:spcPts val="100"/>
              </a:spcBef>
            </a:pPr>
            <a:r>
              <a:rPr sz="1100" dirty="0">
                <a:latin typeface="Times New Roman" panose="02020603050405020304" pitchFamily="18" charset="0"/>
                <a:cs typeface="Times New Roman" panose="02020603050405020304" pitchFamily="18" charset="0"/>
              </a:rPr>
              <a:t>-El alumno es considerado como receptor  pasivo, es decir, sólo obedece.</a:t>
            </a:r>
            <a:endParaRPr sz="1100">
              <a:latin typeface="Times New Roman" panose="02020603050405020304" pitchFamily="18" charset="0"/>
              <a:cs typeface="Times New Roman" panose="02020603050405020304" pitchFamily="18" charset="0"/>
            </a:endParaRPr>
          </a:p>
          <a:p>
            <a:pPr marL="12700" marR="33020" algn="ctr">
              <a:lnSpc>
                <a:spcPct val="112500"/>
              </a:lnSpc>
            </a:pPr>
            <a:r>
              <a:rPr sz="1100" dirty="0">
                <a:latin typeface="Times New Roman" panose="02020603050405020304" pitchFamily="18" charset="0"/>
                <a:cs typeface="Times New Roman" panose="02020603050405020304" pitchFamily="18" charset="0"/>
              </a:rPr>
              <a:t>-Su desempeño y aprendizaje dependerá  del medio externo (método, contenido,  etc., aplicado por el docente). Realiza el  aprendizaje de memoria.</a:t>
            </a:r>
            <a:endParaRPr sz="1100">
              <a:latin typeface="Times New Roman" panose="02020603050405020304" pitchFamily="18" charset="0"/>
              <a:cs typeface="Times New Roman" panose="02020603050405020304" pitchFamily="18" charset="0"/>
            </a:endParaRPr>
          </a:p>
        </p:txBody>
      </p:sp>
      <p:sp>
        <p:nvSpPr>
          <p:cNvPr id="15" name="object 15"/>
          <p:cNvSpPr txBox="1"/>
          <p:nvPr/>
        </p:nvSpPr>
        <p:spPr>
          <a:xfrm>
            <a:off x="4201523" y="4606721"/>
            <a:ext cx="2247265" cy="1145763"/>
          </a:xfrm>
          <a:prstGeom prst="rect">
            <a:avLst/>
          </a:prstGeom>
        </p:spPr>
        <p:txBody>
          <a:bodyPr vert="horz" wrap="square" lIns="0" tIns="12700" rIns="0" bIns="0" rtlCol="0">
            <a:spAutoFit/>
          </a:bodyPr>
          <a:lstStyle/>
          <a:p>
            <a:pPr marL="12700" marR="5080" algn="ctr">
              <a:lnSpc>
                <a:spcPct val="112500"/>
              </a:lnSpc>
              <a:spcBef>
                <a:spcPts val="100"/>
              </a:spcBef>
            </a:pPr>
            <a:r>
              <a:rPr sz="1100" dirty="0">
                <a:latin typeface="Times New Roman" panose="02020603050405020304" pitchFamily="18" charset="0"/>
                <a:cs typeface="Times New Roman" panose="02020603050405020304" pitchFamily="18" charset="0"/>
              </a:rPr>
              <a:t>-El alumno es considerado como una  persona totalmente activa, capaz de  resolver problemas, proyectos,  situaciones reales, a través del  procesamiento de la información por  esquemas, planes o estrategias.</a:t>
            </a:r>
          </a:p>
        </p:txBody>
      </p:sp>
      <p:sp>
        <p:nvSpPr>
          <p:cNvPr id="16" name="object 16"/>
          <p:cNvSpPr txBox="1"/>
          <p:nvPr/>
        </p:nvSpPr>
        <p:spPr>
          <a:xfrm>
            <a:off x="7031569" y="4026621"/>
            <a:ext cx="2492375" cy="1337033"/>
          </a:xfrm>
          <a:prstGeom prst="rect">
            <a:avLst/>
          </a:prstGeom>
        </p:spPr>
        <p:txBody>
          <a:bodyPr vert="horz" wrap="square" lIns="0" tIns="12700" rIns="0" bIns="0" rtlCol="0">
            <a:spAutoFit/>
          </a:bodyPr>
          <a:lstStyle/>
          <a:p>
            <a:pPr marL="12700" marR="12065" algn="ctr">
              <a:lnSpc>
                <a:spcPct val="112500"/>
              </a:lnSpc>
              <a:spcBef>
                <a:spcPts val="100"/>
              </a:spcBef>
            </a:pPr>
            <a:r>
              <a:rPr sz="1100" dirty="0">
                <a:latin typeface="Times New Roman" panose="02020603050405020304" pitchFamily="18" charset="0"/>
                <a:cs typeface="Times New Roman" panose="02020603050405020304" pitchFamily="18" charset="0"/>
              </a:rPr>
              <a:t>-El alumno es el constructor de su propio  conocimiento.</a:t>
            </a:r>
            <a:endParaRPr sz="1100">
              <a:latin typeface="Times New Roman" panose="02020603050405020304" pitchFamily="18" charset="0"/>
              <a:cs typeface="Times New Roman" panose="02020603050405020304" pitchFamily="18" charset="0"/>
            </a:endParaRPr>
          </a:p>
          <a:p>
            <a:pPr marL="12700" marR="217804" algn="ctr">
              <a:lnSpc>
                <a:spcPct val="112500"/>
              </a:lnSpc>
            </a:pPr>
            <a:r>
              <a:rPr sz="1100" dirty="0">
                <a:latin typeface="Times New Roman" panose="02020603050405020304" pitchFamily="18" charset="0"/>
                <a:cs typeface="Times New Roman" panose="02020603050405020304" pitchFamily="18" charset="0"/>
              </a:rPr>
              <a:t>-Es activo y responsable de su propio  aprendizaje.</a:t>
            </a:r>
            <a:endParaRPr sz="1100">
              <a:latin typeface="Times New Roman" panose="02020603050405020304" pitchFamily="18" charset="0"/>
              <a:cs typeface="Times New Roman" panose="02020603050405020304" pitchFamily="18" charset="0"/>
            </a:endParaRPr>
          </a:p>
          <a:p>
            <a:pPr marL="12700" marR="5080" algn="ctr">
              <a:lnSpc>
                <a:spcPct val="112500"/>
              </a:lnSpc>
            </a:pPr>
            <a:r>
              <a:rPr sz="1100" dirty="0">
                <a:latin typeface="Times New Roman" panose="02020603050405020304" pitchFamily="18" charset="0"/>
                <a:cs typeface="Times New Roman" panose="02020603050405020304" pitchFamily="18" charset="0"/>
              </a:rPr>
              <a:t>-Lleva lo teórico a lo práctico,  principalmente en contextos reales. Es el  protagonista.</a:t>
            </a:r>
            <a:endParaRPr sz="1100">
              <a:latin typeface="Times New Roman" panose="02020603050405020304" pitchFamily="18" charset="0"/>
              <a:cs typeface="Times New Roman" panose="02020603050405020304" pitchFamily="18" charset="0"/>
            </a:endParaRPr>
          </a:p>
        </p:txBody>
      </p:sp>
      <p:sp>
        <p:nvSpPr>
          <p:cNvPr id="18" name="object 18"/>
          <p:cNvSpPr txBox="1"/>
          <p:nvPr/>
        </p:nvSpPr>
        <p:spPr>
          <a:xfrm>
            <a:off x="7179225" y="1597905"/>
            <a:ext cx="2113280" cy="182101"/>
          </a:xfrm>
          <a:prstGeom prst="rect">
            <a:avLst/>
          </a:prstGeom>
        </p:spPr>
        <p:txBody>
          <a:bodyPr vert="horz" wrap="square" lIns="0" tIns="12700" rIns="0" bIns="0" rtlCol="0">
            <a:spAutoFit/>
          </a:bodyPr>
          <a:lstStyle/>
          <a:p>
            <a:pPr marL="12700" algn="ctr">
              <a:lnSpc>
                <a:spcPct val="100000"/>
              </a:lnSpc>
              <a:spcBef>
                <a:spcPts val="100"/>
              </a:spcBef>
            </a:pPr>
            <a:r>
              <a:rPr sz="1100" dirty="0">
                <a:latin typeface="Times New Roman" panose="02020603050405020304" pitchFamily="18" charset="0"/>
                <a:cs typeface="Times New Roman" panose="02020603050405020304" pitchFamily="18" charset="0"/>
              </a:rPr>
              <a:t>Piaget, Vygotsky, Ausubel, Bruner.</a:t>
            </a:r>
            <a:endParaRPr sz="1100">
              <a:latin typeface="Times New Roman" panose="02020603050405020304" pitchFamily="18" charset="0"/>
              <a:cs typeface="Times New Roman" panose="02020603050405020304" pitchFamily="18" charset="0"/>
            </a:endParaRPr>
          </a:p>
        </p:txBody>
      </p:sp>
      <p:sp>
        <p:nvSpPr>
          <p:cNvPr id="19" name="object 19"/>
          <p:cNvSpPr txBox="1"/>
          <p:nvPr/>
        </p:nvSpPr>
        <p:spPr>
          <a:xfrm>
            <a:off x="4462343" y="1562716"/>
            <a:ext cx="2141220" cy="380682"/>
          </a:xfrm>
          <a:prstGeom prst="rect">
            <a:avLst/>
          </a:prstGeom>
        </p:spPr>
        <p:txBody>
          <a:bodyPr vert="horz" wrap="square" lIns="0" tIns="12700" rIns="0" bIns="0" rtlCol="0">
            <a:spAutoFit/>
          </a:bodyPr>
          <a:lstStyle/>
          <a:p>
            <a:pPr marL="46355" marR="5080" indent="-34290" algn="ctr">
              <a:lnSpc>
                <a:spcPct val="112500"/>
              </a:lnSpc>
              <a:spcBef>
                <a:spcPts val="100"/>
              </a:spcBef>
            </a:pPr>
            <a:r>
              <a:rPr sz="1100" dirty="0">
                <a:latin typeface="Times New Roman" panose="02020603050405020304" pitchFamily="18" charset="0"/>
                <a:cs typeface="Times New Roman" panose="02020603050405020304" pitchFamily="18" charset="0"/>
              </a:rPr>
              <a:t>Piaget, Ausubel, Bruner y Vygotsky  (comienzos de los años sesenta).</a:t>
            </a:r>
          </a:p>
        </p:txBody>
      </p:sp>
      <p:sp>
        <p:nvSpPr>
          <p:cNvPr id="20" name="object 20"/>
          <p:cNvSpPr txBox="1"/>
          <p:nvPr/>
        </p:nvSpPr>
        <p:spPr>
          <a:xfrm>
            <a:off x="1662019" y="1597905"/>
            <a:ext cx="2059939" cy="182101"/>
          </a:xfrm>
          <a:prstGeom prst="rect">
            <a:avLst/>
          </a:prstGeom>
        </p:spPr>
        <p:txBody>
          <a:bodyPr vert="horz" wrap="square" lIns="0" tIns="12700" rIns="0" bIns="0" rtlCol="0">
            <a:spAutoFit/>
          </a:bodyPr>
          <a:lstStyle/>
          <a:p>
            <a:pPr marL="12700" algn="ctr">
              <a:lnSpc>
                <a:spcPct val="100000"/>
              </a:lnSpc>
              <a:spcBef>
                <a:spcPts val="100"/>
              </a:spcBef>
            </a:pPr>
            <a:r>
              <a:rPr sz="1100" dirty="0">
                <a:latin typeface="Times New Roman" panose="02020603050405020304" pitchFamily="18" charset="0"/>
                <a:cs typeface="Times New Roman" panose="02020603050405020304" pitchFamily="18" charset="0"/>
              </a:rPr>
              <a:t>J.B. Watson (Inicios del siglo XX).</a:t>
            </a:r>
            <a:endParaRPr sz="110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9753600" cy="6641465"/>
            <a:chOff x="0" y="0"/>
            <a:chExt cx="9753600" cy="6641465"/>
          </a:xfrm>
        </p:grpSpPr>
        <p:sp>
          <p:nvSpPr>
            <p:cNvPr id="5" name="object 5"/>
            <p:cNvSpPr/>
            <p:nvPr/>
          </p:nvSpPr>
          <p:spPr>
            <a:xfrm>
              <a:off x="1355067" y="2084"/>
              <a:ext cx="5080" cy="6638925"/>
            </a:xfrm>
            <a:custGeom>
              <a:avLst/>
              <a:gdLst/>
              <a:ahLst/>
              <a:cxnLst/>
              <a:rect l="l" t="t" r="r" b="b"/>
              <a:pathLst>
                <a:path w="5080" h="6638925">
                  <a:moveTo>
                    <a:pt x="4757" y="6638928"/>
                  </a:moveTo>
                  <a:lnTo>
                    <a:pt x="0" y="0"/>
                  </a:lnTo>
                </a:path>
              </a:pathLst>
            </a:custGeom>
            <a:ln/>
          </p:spPr>
          <p:style>
            <a:lnRef idx="2">
              <a:schemeClr val="accent4"/>
            </a:lnRef>
            <a:fillRef idx="1">
              <a:schemeClr val="lt1"/>
            </a:fillRef>
            <a:effectRef idx="0">
              <a:schemeClr val="accent4"/>
            </a:effectRef>
            <a:fontRef idx="minor">
              <a:schemeClr val="dk1"/>
            </a:fontRef>
          </p:style>
          <p:txBody>
            <a:bodyPr wrap="square" lIns="0" tIns="0" rIns="0" bIns="0" rtlCol="0"/>
            <a:lstStyle/>
            <a:p>
              <a:pPr algn="ctr"/>
              <a:endParaRPr sz="1100">
                <a:solidFill>
                  <a:schemeClr val="tx1"/>
                </a:solidFill>
                <a:latin typeface="Times New Roman" panose="02020603050405020304" pitchFamily="18" charset="0"/>
                <a:cs typeface="Times New Roman" panose="02020603050405020304" pitchFamily="18" charset="0"/>
              </a:endParaRPr>
            </a:p>
          </p:txBody>
        </p:sp>
        <p:sp>
          <p:nvSpPr>
            <p:cNvPr id="6" name="object 6"/>
            <p:cNvSpPr/>
            <p:nvPr/>
          </p:nvSpPr>
          <p:spPr>
            <a:xfrm>
              <a:off x="0" y="0"/>
              <a:ext cx="9753600" cy="6641465"/>
            </a:xfrm>
            <a:custGeom>
              <a:avLst/>
              <a:gdLst/>
              <a:ahLst/>
              <a:cxnLst/>
              <a:rect l="l" t="t" r="r" b="b"/>
              <a:pathLst>
                <a:path w="9753600" h="6641465">
                  <a:moveTo>
                    <a:pt x="9753587" y="215811"/>
                  </a:moveTo>
                  <a:lnTo>
                    <a:pt x="6991185" y="215811"/>
                  </a:lnTo>
                  <a:lnTo>
                    <a:pt x="6991185" y="0"/>
                  </a:lnTo>
                  <a:lnTo>
                    <a:pt x="6981660" y="0"/>
                  </a:lnTo>
                  <a:lnTo>
                    <a:pt x="6981660" y="215811"/>
                  </a:lnTo>
                  <a:lnTo>
                    <a:pt x="6981660" y="225336"/>
                  </a:lnTo>
                  <a:lnTo>
                    <a:pt x="6981660" y="2462911"/>
                  </a:lnTo>
                  <a:lnTo>
                    <a:pt x="4142460" y="2462911"/>
                  </a:lnTo>
                  <a:lnTo>
                    <a:pt x="4142460" y="225336"/>
                  </a:lnTo>
                  <a:lnTo>
                    <a:pt x="6981660" y="225336"/>
                  </a:lnTo>
                  <a:lnTo>
                    <a:pt x="6981660" y="215811"/>
                  </a:lnTo>
                  <a:lnTo>
                    <a:pt x="4142460" y="215811"/>
                  </a:lnTo>
                  <a:lnTo>
                    <a:pt x="4142460" y="0"/>
                  </a:lnTo>
                  <a:lnTo>
                    <a:pt x="4132935" y="0"/>
                  </a:lnTo>
                  <a:lnTo>
                    <a:pt x="4132935" y="215811"/>
                  </a:lnTo>
                  <a:lnTo>
                    <a:pt x="4749" y="215811"/>
                  </a:lnTo>
                  <a:lnTo>
                    <a:pt x="4749" y="225336"/>
                  </a:lnTo>
                  <a:lnTo>
                    <a:pt x="4132935" y="225336"/>
                  </a:lnTo>
                  <a:lnTo>
                    <a:pt x="4132935" y="2462911"/>
                  </a:lnTo>
                  <a:lnTo>
                    <a:pt x="0" y="2462911"/>
                  </a:lnTo>
                  <a:lnTo>
                    <a:pt x="0" y="2472436"/>
                  </a:lnTo>
                  <a:lnTo>
                    <a:pt x="4132935" y="2472436"/>
                  </a:lnTo>
                  <a:lnTo>
                    <a:pt x="4132935" y="6641020"/>
                  </a:lnTo>
                  <a:lnTo>
                    <a:pt x="4142460" y="6641020"/>
                  </a:lnTo>
                  <a:lnTo>
                    <a:pt x="4142460" y="2472436"/>
                  </a:lnTo>
                  <a:lnTo>
                    <a:pt x="6981660" y="2472436"/>
                  </a:lnTo>
                  <a:lnTo>
                    <a:pt x="6981660" y="6641020"/>
                  </a:lnTo>
                  <a:lnTo>
                    <a:pt x="6991185" y="6641020"/>
                  </a:lnTo>
                  <a:lnTo>
                    <a:pt x="6991185" y="2472436"/>
                  </a:lnTo>
                  <a:lnTo>
                    <a:pt x="9753587" y="2472436"/>
                  </a:lnTo>
                  <a:lnTo>
                    <a:pt x="9753587" y="2462911"/>
                  </a:lnTo>
                  <a:lnTo>
                    <a:pt x="6991185" y="2462911"/>
                  </a:lnTo>
                  <a:lnTo>
                    <a:pt x="6991185" y="225336"/>
                  </a:lnTo>
                  <a:lnTo>
                    <a:pt x="9753587" y="225336"/>
                  </a:lnTo>
                  <a:lnTo>
                    <a:pt x="9753587" y="215811"/>
                  </a:lnTo>
                  <a:close/>
                </a:path>
              </a:pathLst>
            </a:custGeom>
          </p:spPr>
          <p:style>
            <a:lnRef idx="2">
              <a:schemeClr val="accent4"/>
            </a:lnRef>
            <a:fillRef idx="1">
              <a:schemeClr val="lt1"/>
            </a:fillRef>
            <a:effectRef idx="0">
              <a:schemeClr val="accent4"/>
            </a:effectRef>
            <a:fontRef idx="minor">
              <a:schemeClr val="dk1"/>
            </a:fontRef>
          </p:style>
          <p:txBody>
            <a:bodyPr wrap="square" lIns="0" tIns="0" rIns="0" bIns="0" rtlCol="0"/>
            <a:lstStyle/>
            <a:p>
              <a:pPr algn="ctr"/>
              <a:endParaRPr sz="1100">
                <a:solidFill>
                  <a:schemeClr val="tx1"/>
                </a:solidFill>
                <a:latin typeface="Times New Roman" panose="02020603050405020304" pitchFamily="18" charset="0"/>
                <a:cs typeface="Times New Roman" panose="02020603050405020304" pitchFamily="18" charset="0"/>
              </a:endParaRPr>
            </a:p>
          </p:txBody>
        </p:sp>
      </p:grpSp>
      <p:sp>
        <p:nvSpPr>
          <p:cNvPr id="7" name="object 7"/>
          <p:cNvSpPr txBox="1"/>
          <p:nvPr/>
        </p:nvSpPr>
        <p:spPr>
          <a:xfrm>
            <a:off x="445624" y="3200400"/>
            <a:ext cx="537135" cy="2416285"/>
          </a:xfrm>
          <a:prstGeom prst="rect">
            <a:avLst/>
          </a:prstGeom>
        </p:spPr>
        <p:txBody>
          <a:bodyPr vert="vert270" wrap="square" lIns="0" tIns="635" rIns="0" bIns="0" rtlCol="0">
            <a:spAutoFit/>
          </a:bodyPr>
          <a:lstStyle/>
          <a:p>
            <a:pPr algn="ctr">
              <a:lnSpc>
                <a:spcPct val="100000"/>
              </a:lnSpc>
              <a:spcBef>
                <a:spcPts val="5"/>
              </a:spcBef>
            </a:pPr>
            <a:r>
              <a:rPr sz="1100" b="1" dirty="0">
                <a:latin typeface="Times New Roman" panose="02020603050405020304" pitchFamily="18" charset="0"/>
                <a:cs typeface="Times New Roman" panose="02020603050405020304" pitchFamily="18" charset="0"/>
              </a:rPr>
              <a:t>¿CÓMO SE RELACIONA CON</a:t>
            </a:r>
            <a:endParaRPr sz="1100" dirty="0">
              <a:latin typeface="Times New Roman" panose="02020603050405020304" pitchFamily="18" charset="0"/>
              <a:cs typeface="Times New Roman" panose="02020603050405020304" pitchFamily="18" charset="0"/>
            </a:endParaRPr>
          </a:p>
          <a:p>
            <a:pPr marL="394335" marR="386715" algn="ctr">
              <a:lnSpc>
                <a:spcPct val="112500"/>
              </a:lnSpc>
            </a:pPr>
            <a:r>
              <a:rPr sz="1100" b="1" dirty="0">
                <a:latin typeface="Times New Roman" panose="02020603050405020304" pitchFamily="18" charset="0"/>
                <a:cs typeface="Times New Roman" panose="02020603050405020304" pitchFamily="18" charset="0"/>
              </a:rPr>
              <a:t>LOS ESTILOS DE  APRENDIZAJE?</a:t>
            </a:r>
            <a:endParaRPr sz="1100" dirty="0">
              <a:latin typeface="Times New Roman" panose="02020603050405020304" pitchFamily="18" charset="0"/>
              <a:cs typeface="Times New Roman" panose="02020603050405020304" pitchFamily="18" charset="0"/>
            </a:endParaRPr>
          </a:p>
        </p:txBody>
      </p:sp>
      <p:sp>
        <p:nvSpPr>
          <p:cNvPr id="8" name="object 8"/>
          <p:cNvSpPr txBox="1"/>
          <p:nvPr/>
        </p:nvSpPr>
        <p:spPr>
          <a:xfrm>
            <a:off x="568968" y="382959"/>
            <a:ext cx="338554" cy="1911350"/>
          </a:xfrm>
          <a:prstGeom prst="rect">
            <a:avLst/>
          </a:prstGeom>
        </p:spPr>
        <p:txBody>
          <a:bodyPr vert="vert270" wrap="square" lIns="0" tIns="635" rIns="0" bIns="0" rtlCol="0">
            <a:spAutoFit/>
          </a:bodyPr>
          <a:lstStyle/>
          <a:p>
            <a:pPr marL="12700" algn="ctr">
              <a:lnSpc>
                <a:spcPct val="100000"/>
              </a:lnSpc>
              <a:spcBef>
                <a:spcPts val="5"/>
              </a:spcBef>
            </a:pPr>
            <a:r>
              <a:rPr sz="1100" b="1" dirty="0">
                <a:latin typeface="Times New Roman" panose="02020603050405020304" pitchFamily="18" charset="0"/>
                <a:cs typeface="Times New Roman" panose="02020603050405020304" pitchFamily="18" charset="0"/>
              </a:rPr>
              <a:t>CONCEPCIÓN DEL DOCENTE</a:t>
            </a:r>
            <a:endParaRPr sz="1100">
              <a:latin typeface="Times New Roman" panose="02020603050405020304" pitchFamily="18" charset="0"/>
              <a:cs typeface="Times New Roman" panose="02020603050405020304" pitchFamily="18" charset="0"/>
            </a:endParaRPr>
          </a:p>
        </p:txBody>
      </p:sp>
      <p:sp>
        <p:nvSpPr>
          <p:cNvPr id="9" name="object 9"/>
          <p:cNvSpPr txBox="1"/>
          <p:nvPr/>
        </p:nvSpPr>
        <p:spPr>
          <a:xfrm>
            <a:off x="1437627" y="446312"/>
            <a:ext cx="2440305" cy="1149417"/>
          </a:xfrm>
          <a:prstGeom prst="rect">
            <a:avLst/>
          </a:prstGeom>
        </p:spPr>
        <p:txBody>
          <a:bodyPr vert="horz" wrap="square" lIns="0" tIns="12700" rIns="0" bIns="0" rtlCol="0">
            <a:spAutoFit/>
          </a:bodyPr>
          <a:lstStyle/>
          <a:p>
            <a:pPr marL="12700" marR="5080" algn="ctr">
              <a:lnSpc>
                <a:spcPct val="112500"/>
              </a:lnSpc>
              <a:spcBef>
                <a:spcPts val="100"/>
              </a:spcBef>
            </a:pPr>
            <a:r>
              <a:rPr sz="1100" dirty="0">
                <a:latin typeface="Times New Roman" panose="02020603050405020304" pitchFamily="18" charset="0"/>
                <a:cs typeface="Times New Roman" panose="02020603050405020304" pitchFamily="18" charset="0"/>
              </a:rPr>
              <a:t>-El docente es el que tiene el control del  conocimiento. Es quien controla los  estímulos.</a:t>
            </a:r>
            <a:endParaRPr sz="1100">
              <a:latin typeface="Times New Roman" panose="02020603050405020304" pitchFamily="18" charset="0"/>
              <a:cs typeface="Times New Roman" panose="02020603050405020304" pitchFamily="18" charset="0"/>
            </a:endParaRPr>
          </a:p>
          <a:p>
            <a:pPr marL="12700" algn="ctr">
              <a:lnSpc>
                <a:spcPct val="100000"/>
              </a:lnSpc>
              <a:spcBef>
                <a:spcPts val="150"/>
              </a:spcBef>
            </a:pPr>
            <a:r>
              <a:rPr sz="1100" dirty="0">
                <a:latin typeface="Times New Roman" panose="02020603050405020304" pitchFamily="18" charset="0"/>
                <a:cs typeface="Times New Roman" panose="02020603050405020304" pitchFamily="18" charset="0"/>
              </a:rPr>
              <a:t>-La evaluación es cuantitativa.</a:t>
            </a:r>
            <a:endParaRPr sz="1100">
              <a:latin typeface="Times New Roman" panose="02020603050405020304" pitchFamily="18" charset="0"/>
              <a:cs typeface="Times New Roman" panose="02020603050405020304" pitchFamily="18" charset="0"/>
            </a:endParaRPr>
          </a:p>
          <a:p>
            <a:pPr marL="12700" marR="126364" algn="ctr">
              <a:lnSpc>
                <a:spcPct val="112500"/>
              </a:lnSpc>
            </a:pPr>
            <a:r>
              <a:rPr sz="1100" dirty="0">
                <a:latin typeface="Times New Roman" panose="02020603050405020304" pitchFamily="18" charset="0"/>
                <a:cs typeface="Times New Roman" panose="02020603050405020304" pitchFamily="18" charset="0"/>
              </a:rPr>
              <a:t>-La relación Docente- Alumno es poco  interactiva.</a:t>
            </a:r>
            <a:endParaRPr sz="1100">
              <a:latin typeface="Times New Roman" panose="02020603050405020304" pitchFamily="18" charset="0"/>
              <a:cs typeface="Times New Roman" panose="02020603050405020304" pitchFamily="18" charset="0"/>
            </a:endParaRPr>
          </a:p>
        </p:txBody>
      </p:sp>
      <p:sp>
        <p:nvSpPr>
          <p:cNvPr id="10" name="object 10"/>
          <p:cNvSpPr txBox="1"/>
          <p:nvPr/>
        </p:nvSpPr>
        <p:spPr>
          <a:xfrm>
            <a:off x="4252603" y="446312"/>
            <a:ext cx="2520950" cy="1337033"/>
          </a:xfrm>
          <a:prstGeom prst="rect">
            <a:avLst/>
          </a:prstGeom>
        </p:spPr>
        <p:txBody>
          <a:bodyPr vert="horz" wrap="square" lIns="0" tIns="12700" rIns="0" bIns="0" rtlCol="0">
            <a:spAutoFit/>
          </a:bodyPr>
          <a:lstStyle/>
          <a:p>
            <a:pPr marL="12700" marR="5080" algn="ctr">
              <a:lnSpc>
                <a:spcPct val="112500"/>
              </a:lnSpc>
              <a:spcBef>
                <a:spcPts val="100"/>
              </a:spcBef>
            </a:pPr>
            <a:r>
              <a:rPr sz="1100" dirty="0">
                <a:latin typeface="Times New Roman" panose="02020603050405020304" pitchFamily="18" charset="0"/>
                <a:cs typeface="Times New Roman" panose="02020603050405020304" pitchFamily="18" charset="0"/>
              </a:rPr>
              <a:t>-El docente promueve la reflexión y el  desarrollo de aptitudes. Parte de la idea  de que los alumnos aprendan a prender y  a pensar, para ello dísela las estrategias  didácticas que lo promuevan.</a:t>
            </a:r>
          </a:p>
          <a:p>
            <a:pPr marL="12700" marR="281305" algn="ctr">
              <a:lnSpc>
                <a:spcPct val="112500"/>
              </a:lnSpc>
            </a:pPr>
            <a:r>
              <a:rPr sz="1100" dirty="0">
                <a:latin typeface="Times New Roman" panose="02020603050405020304" pitchFamily="18" charset="0"/>
                <a:cs typeface="Times New Roman" panose="02020603050405020304" pitchFamily="18" charset="0"/>
              </a:rPr>
              <a:t>-Adapta la enseñanza a la capacidad  cognitiva de alumnos.</a:t>
            </a:r>
          </a:p>
        </p:txBody>
      </p:sp>
      <p:sp>
        <p:nvSpPr>
          <p:cNvPr id="11" name="object 11"/>
          <p:cNvSpPr txBox="1"/>
          <p:nvPr/>
        </p:nvSpPr>
        <p:spPr>
          <a:xfrm>
            <a:off x="7070914" y="446312"/>
            <a:ext cx="2475230" cy="1145763"/>
          </a:xfrm>
          <a:prstGeom prst="rect">
            <a:avLst/>
          </a:prstGeom>
        </p:spPr>
        <p:txBody>
          <a:bodyPr vert="horz" wrap="square" lIns="0" tIns="12700" rIns="0" bIns="0" rtlCol="0">
            <a:spAutoFit/>
          </a:bodyPr>
          <a:lstStyle/>
          <a:p>
            <a:pPr marL="12700" marR="107314" algn="ctr">
              <a:lnSpc>
                <a:spcPct val="112500"/>
              </a:lnSpc>
              <a:spcBef>
                <a:spcPts val="100"/>
              </a:spcBef>
            </a:pPr>
            <a:r>
              <a:rPr sz="1100" dirty="0">
                <a:latin typeface="Times New Roman" panose="02020603050405020304" pitchFamily="18" charset="0"/>
                <a:cs typeface="Times New Roman" panose="02020603050405020304" pitchFamily="18" charset="0"/>
              </a:rPr>
              <a:t>-El docente promueve el desarrollo y la  autonomía de los alumnos.</a:t>
            </a:r>
            <a:endParaRPr sz="1100">
              <a:latin typeface="Times New Roman" panose="02020603050405020304" pitchFamily="18" charset="0"/>
              <a:cs typeface="Times New Roman" panose="02020603050405020304" pitchFamily="18" charset="0"/>
            </a:endParaRPr>
          </a:p>
          <a:p>
            <a:pPr marL="12700" marR="5080" algn="ctr">
              <a:lnSpc>
                <a:spcPct val="112500"/>
              </a:lnSpc>
            </a:pPr>
            <a:r>
              <a:rPr sz="1100" dirty="0">
                <a:latin typeface="Times New Roman" panose="02020603050405020304" pitchFamily="18" charset="0"/>
                <a:cs typeface="Times New Roman" panose="02020603050405020304" pitchFamily="18" charset="0"/>
              </a:rPr>
              <a:t>-Tiene un papel de guía, y promueve la  construcción del aprendizaje mediante la  enseñanza indirecta, a partir de la  experiencia.</a:t>
            </a:r>
            <a:endParaRPr sz="1100">
              <a:latin typeface="Times New Roman" panose="02020603050405020304" pitchFamily="18" charset="0"/>
              <a:cs typeface="Times New Roman" panose="02020603050405020304" pitchFamily="18" charset="0"/>
            </a:endParaRPr>
          </a:p>
        </p:txBody>
      </p:sp>
      <p:sp>
        <p:nvSpPr>
          <p:cNvPr id="12" name="object 12"/>
          <p:cNvSpPr txBox="1"/>
          <p:nvPr/>
        </p:nvSpPr>
        <p:spPr>
          <a:xfrm>
            <a:off x="1437627" y="2495026"/>
            <a:ext cx="2461260" cy="4206088"/>
          </a:xfrm>
          <a:prstGeom prst="rect">
            <a:avLst/>
          </a:prstGeom>
        </p:spPr>
        <p:txBody>
          <a:bodyPr vert="horz" wrap="square" lIns="0" tIns="12700" rIns="0" bIns="0" rtlCol="0">
            <a:spAutoFit/>
          </a:bodyPr>
          <a:lstStyle/>
          <a:p>
            <a:pPr marL="12700" marR="5080" algn="ctr">
              <a:lnSpc>
                <a:spcPct val="112500"/>
              </a:lnSpc>
              <a:spcBef>
                <a:spcPts val="100"/>
              </a:spcBef>
            </a:pPr>
            <a:r>
              <a:rPr sz="1100" dirty="0">
                <a:latin typeface="Times New Roman" panose="02020603050405020304" pitchFamily="18" charset="0"/>
                <a:cs typeface="Times New Roman" panose="02020603050405020304" pitchFamily="18" charset="0"/>
              </a:rPr>
              <a:t>-Esta teoría expone un estilo de  aprendizaje netamente memorístico,  donde el protagonista es el docente y no  el alumno. Pues sus prácticas van  dirigidas a todo el grupo de estudiantes  en general.</a:t>
            </a:r>
          </a:p>
          <a:p>
            <a:pPr marL="12700" marR="122555" algn="ctr">
              <a:lnSpc>
                <a:spcPct val="112500"/>
              </a:lnSpc>
            </a:pPr>
            <a:r>
              <a:rPr sz="1100" dirty="0">
                <a:latin typeface="Times New Roman" panose="02020603050405020304" pitchFamily="18" charset="0"/>
                <a:cs typeface="Times New Roman" panose="02020603050405020304" pitchFamily="18" charset="0"/>
              </a:rPr>
              <a:t>-Sus estrategias son totalmente  repetitivas porque trabajan con  estímulos, respuestas, consecuencias,  recompensas y reforzamientos, esta  centrada solo en conceptos.</a:t>
            </a:r>
          </a:p>
          <a:p>
            <a:pPr marL="12700" marR="12700" algn="ctr">
              <a:lnSpc>
                <a:spcPct val="112500"/>
              </a:lnSpc>
            </a:pPr>
            <a:r>
              <a:rPr sz="1100" dirty="0">
                <a:latin typeface="Times New Roman" panose="02020603050405020304" pitchFamily="18" charset="0"/>
                <a:cs typeface="Times New Roman" panose="02020603050405020304" pitchFamily="18" charset="0"/>
              </a:rPr>
              <a:t>-No toma en cuenta el alumno con todas  sus potencialidades y talentos, obvia la  parte cognoscitiva, puesto que el  aprendizaje siempre es dirigido.</a:t>
            </a:r>
          </a:p>
          <a:p>
            <a:pPr marL="12700" marR="66040" algn="ctr">
              <a:lnSpc>
                <a:spcPct val="112500"/>
              </a:lnSpc>
            </a:pPr>
            <a:r>
              <a:rPr sz="1100" dirty="0">
                <a:latin typeface="Times New Roman" panose="02020603050405020304" pitchFamily="18" charset="0"/>
                <a:cs typeface="Times New Roman" panose="02020603050405020304" pitchFamily="18" charset="0"/>
              </a:rPr>
              <a:t>-Y si identificamos a los estilos de  aprendizaje con los nuevos paradigmas  educativos como lo son la educación  holística, basada en inteligencias  múltiples se podría decir que no existe  ningún estilo de aprendizaje, sino  simplemente un mecanismo de  enseñanza repetitivo y tradicional.</a:t>
            </a:r>
          </a:p>
        </p:txBody>
      </p:sp>
      <p:sp>
        <p:nvSpPr>
          <p:cNvPr id="13" name="object 13"/>
          <p:cNvSpPr txBox="1"/>
          <p:nvPr/>
        </p:nvSpPr>
        <p:spPr>
          <a:xfrm>
            <a:off x="4252603" y="2495026"/>
            <a:ext cx="2496185" cy="3441007"/>
          </a:xfrm>
          <a:prstGeom prst="rect">
            <a:avLst/>
          </a:prstGeom>
        </p:spPr>
        <p:txBody>
          <a:bodyPr vert="horz" wrap="square" lIns="0" tIns="12700" rIns="0" bIns="0" rtlCol="0">
            <a:spAutoFit/>
          </a:bodyPr>
          <a:lstStyle/>
          <a:p>
            <a:pPr marL="12700" marR="107314" algn="ctr">
              <a:lnSpc>
                <a:spcPct val="112500"/>
              </a:lnSpc>
              <a:spcBef>
                <a:spcPts val="100"/>
              </a:spcBef>
            </a:pPr>
            <a:r>
              <a:rPr sz="1100" dirty="0">
                <a:latin typeface="Times New Roman" panose="02020603050405020304" pitchFamily="18" charset="0"/>
                <a:cs typeface="Times New Roman" panose="02020603050405020304" pitchFamily="18" charset="0"/>
              </a:rPr>
              <a:t>-Es una teoría bastante adaptada o  acoplada a los estilos de aprendizaje  puesto que se valúa la disposición, las  preferencias, los patrones de conducta,  las habilidades y las estrategias de  aprendizaje para lograr que el proceso  de aprendizaje - enseñanza sea  significativo.</a:t>
            </a:r>
            <a:endParaRPr sz="1100">
              <a:latin typeface="Times New Roman" panose="02020603050405020304" pitchFamily="18" charset="0"/>
              <a:cs typeface="Times New Roman" panose="02020603050405020304" pitchFamily="18" charset="0"/>
            </a:endParaRPr>
          </a:p>
          <a:p>
            <a:pPr marL="12700" marR="5080" algn="ctr">
              <a:lnSpc>
                <a:spcPct val="112500"/>
              </a:lnSpc>
            </a:pPr>
            <a:r>
              <a:rPr sz="1100" dirty="0">
                <a:latin typeface="Times New Roman" panose="02020603050405020304" pitchFamily="18" charset="0"/>
                <a:cs typeface="Times New Roman" panose="02020603050405020304" pitchFamily="18" charset="0"/>
              </a:rPr>
              <a:t>-En consecuencia, el estudiante observa,  piensa (reflexiona) y actúa (construye  conocimiento).</a:t>
            </a:r>
            <a:endParaRPr sz="1100">
              <a:latin typeface="Times New Roman" panose="02020603050405020304" pitchFamily="18" charset="0"/>
              <a:cs typeface="Times New Roman" panose="02020603050405020304" pitchFamily="18" charset="0"/>
            </a:endParaRPr>
          </a:p>
          <a:p>
            <a:pPr marL="12700" marR="18415" algn="ctr">
              <a:lnSpc>
                <a:spcPct val="112500"/>
              </a:lnSpc>
            </a:pPr>
            <a:r>
              <a:rPr sz="1100" dirty="0">
                <a:latin typeface="Times New Roman" panose="02020603050405020304" pitchFamily="18" charset="0"/>
                <a:cs typeface="Times New Roman" panose="02020603050405020304" pitchFamily="18" charset="0"/>
              </a:rPr>
              <a:t>-Se relaciona de manera directa porque  trabaja en función de las necesidades de  los estudiantes es, humanística y  holística, así como cognitiva trabaja el  desarrollo de niño, la parte socio  emocional, el lenguaje, el área física y el  desarrollo psicomotor, la teoría de las  inteligencias múltiples la toman como  base para sus estudios.</a:t>
            </a:r>
            <a:endParaRPr sz="1100">
              <a:latin typeface="Times New Roman" panose="02020603050405020304" pitchFamily="18" charset="0"/>
              <a:cs typeface="Times New Roman" panose="02020603050405020304" pitchFamily="18" charset="0"/>
            </a:endParaRPr>
          </a:p>
        </p:txBody>
      </p:sp>
      <p:sp>
        <p:nvSpPr>
          <p:cNvPr id="14" name="object 14"/>
          <p:cNvSpPr txBox="1"/>
          <p:nvPr/>
        </p:nvSpPr>
        <p:spPr>
          <a:xfrm>
            <a:off x="7070914" y="2495026"/>
            <a:ext cx="2578100" cy="3823547"/>
          </a:xfrm>
          <a:prstGeom prst="rect">
            <a:avLst/>
          </a:prstGeom>
        </p:spPr>
        <p:txBody>
          <a:bodyPr vert="horz" wrap="square" lIns="0" tIns="12700" rIns="0" bIns="0" rtlCol="0">
            <a:spAutoFit/>
          </a:bodyPr>
          <a:lstStyle/>
          <a:p>
            <a:pPr marL="12700" marR="22860" algn="ctr">
              <a:lnSpc>
                <a:spcPct val="112500"/>
              </a:lnSpc>
              <a:spcBef>
                <a:spcPts val="100"/>
              </a:spcBef>
            </a:pPr>
            <a:r>
              <a:rPr sz="1100" dirty="0">
                <a:latin typeface="Times New Roman" panose="02020603050405020304" pitchFamily="18" charset="0"/>
                <a:cs typeface="Times New Roman" panose="02020603050405020304" pitchFamily="18" charset="0"/>
              </a:rPr>
              <a:t>-Se relaciona de una manera directa y  total, esta teoría trabaja de la mano con la  teoría cognitivista y ambas constituyen  base esencia en la teoría de las  inteligencias múltiples.</a:t>
            </a:r>
            <a:endParaRPr sz="1100">
              <a:latin typeface="Times New Roman" panose="02020603050405020304" pitchFamily="18" charset="0"/>
              <a:cs typeface="Times New Roman" panose="02020603050405020304" pitchFamily="18" charset="0"/>
            </a:endParaRPr>
          </a:p>
          <a:p>
            <a:pPr marL="12700" marR="26670" algn="ctr">
              <a:lnSpc>
                <a:spcPct val="112500"/>
              </a:lnSpc>
            </a:pPr>
            <a:r>
              <a:rPr sz="1100" dirty="0">
                <a:latin typeface="Times New Roman" panose="02020603050405020304" pitchFamily="18" charset="0"/>
                <a:cs typeface="Times New Roman" panose="02020603050405020304" pitchFamily="18" charset="0"/>
              </a:rPr>
              <a:t>-Valora los procesos de participación y  sistematización del alumno considerando  que cada uno es responsable activamente  de la construcción de su aprendizaje, el  protagonista es el estudiante el docente  simplemente guía orienta y apertura  espacios para crear aprendizaje  cooperativo, retroalimentación y  construcción de saberes.</a:t>
            </a:r>
            <a:endParaRPr sz="1100">
              <a:latin typeface="Times New Roman" panose="02020603050405020304" pitchFamily="18" charset="0"/>
              <a:cs typeface="Times New Roman" panose="02020603050405020304" pitchFamily="18" charset="0"/>
            </a:endParaRPr>
          </a:p>
          <a:p>
            <a:pPr marL="12700" marR="5080" algn="ctr">
              <a:lnSpc>
                <a:spcPct val="112500"/>
              </a:lnSpc>
            </a:pPr>
            <a:r>
              <a:rPr sz="1100" dirty="0">
                <a:latin typeface="Times New Roman" panose="02020603050405020304" pitchFamily="18" charset="0"/>
                <a:cs typeface="Times New Roman" panose="02020603050405020304" pitchFamily="18" charset="0"/>
              </a:rPr>
              <a:t>-El maestro planifica actividades que reten  los conocimientos de los estudiantes para  obligarlos positivamente a crear su  aprendizaje, valorando de los puntos de  vista de cada uno e integrándolos o  unificándolos en uno solo, considera la  importancia de identificar las habilidades  de sus estudiantes.</a:t>
            </a:r>
            <a:endParaRPr sz="1100">
              <a:latin typeface="Times New Roman" panose="02020603050405020304" pitchFamily="18" charset="0"/>
              <a:cs typeface="Times New Roman" panose="02020603050405020304" pitchFamily="18" charset="0"/>
            </a:endParaRPr>
          </a:p>
        </p:txBody>
      </p:sp>
      <p:sp>
        <p:nvSpPr>
          <p:cNvPr id="15" name="object 15"/>
          <p:cNvSpPr/>
          <p:nvPr/>
        </p:nvSpPr>
        <p:spPr>
          <a:xfrm>
            <a:off x="4762" y="6645787"/>
            <a:ext cx="9749155" cy="9525"/>
          </a:xfrm>
          <a:custGeom>
            <a:avLst/>
            <a:gdLst/>
            <a:ahLst/>
            <a:cxnLst/>
            <a:rect l="l" t="t" r="r" b="b"/>
            <a:pathLst>
              <a:path w="9749155" h="9525">
                <a:moveTo>
                  <a:pt x="0" y="0"/>
                </a:moveTo>
                <a:lnTo>
                  <a:pt x="9748837" y="0"/>
                </a:lnTo>
                <a:lnTo>
                  <a:pt x="9748837" y="9524"/>
                </a:lnTo>
                <a:lnTo>
                  <a:pt x="0" y="9524"/>
                </a:lnTo>
                <a:lnTo>
                  <a:pt x="0" y="0"/>
                </a:lnTo>
                <a:close/>
              </a:path>
            </a:pathLst>
          </a:custGeom>
        </p:spPr>
        <p:style>
          <a:lnRef idx="2">
            <a:schemeClr val="accent4"/>
          </a:lnRef>
          <a:fillRef idx="1">
            <a:schemeClr val="lt1"/>
          </a:fillRef>
          <a:effectRef idx="0">
            <a:schemeClr val="accent4"/>
          </a:effectRef>
          <a:fontRef idx="minor">
            <a:schemeClr val="dk1"/>
          </a:fontRef>
        </p:style>
        <p:txBody>
          <a:bodyPr wrap="square" lIns="0" tIns="0" rIns="0" bIns="0" rtlCol="0"/>
          <a:lstStyle/>
          <a:p>
            <a:pPr algn="ctr"/>
            <a:endParaRPr sz="11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888</Words>
  <Application>Microsoft Office PowerPoint</Application>
  <PresentationFormat>Personalizado</PresentationFormat>
  <Paragraphs>47</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Microsoft Sans Serif</vt:lpstr>
      <vt:lpstr>Times New Roman</vt:lpstr>
      <vt:lpstr>Office Theme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2024-01-16T21:24:43Z</dcterms:created>
  <dcterms:modified xsi:type="dcterms:W3CDTF">2024-01-16T21:24:46Z</dcterms:modified>
</cp:coreProperties>
</file>