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3"/>
  </p:notesMasterIdLst>
  <p:sldIdLst>
    <p:sldId id="257" r:id="rId2"/>
  </p:sldIdLst>
  <p:sldSz cx="13212763" cy="9356725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520" userDrawn="1">
          <p15:clr>
            <a:srgbClr val="A4A3A4"/>
          </p15:clr>
        </p15:guide>
        <p15:guide id="2" pos="377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42" y="96"/>
      </p:cViewPr>
      <p:guideLst>
        <p:guide orient="horz" pos="2520"/>
        <p:guide pos="377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BBF49-A3C3-454A-AC25-AFB600D5EEE8}" type="datetimeFigureOut">
              <a:rPr lang="es-CO" smtClean="0"/>
              <a:t>17/01/2024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30313" y="1336675"/>
            <a:ext cx="509587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9D429-69F8-4E91-B329-AC3852F2FAD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8606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91789" y="2900585"/>
            <a:ext cx="1124028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83580" y="5239767"/>
            <a:ext cx="925670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96115" y="8701755"/>
            <a:ext cx="4231637" cy="46783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61193" y="8701755"/>
            <a:ext cx="3041488" cy="467836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521185" y="8701755"/>
            <a:ext cx="3041488" cy="467836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1193" y="374269"/>
            <a:ext cx="11901480" cy="149707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1193" y="2152047"/>
            <a:ext cx="11901480" cy="617543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96115" y="8701755"/>
            <a:ext cx="4231637" cy="46783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61193" y="8701755"/>
            <a:ext cx="3041488" cy="467836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521185" y="8701755"/>
            <a:ext cx="3041488" cy="467836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1193" y="374269"/>
            <a:ext cx="11901480" cy="149707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61194" y="2152047"/>
            <a:ext cx="5752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810291" y="2152047"/>
            <a:ext cx="57523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4496115" y="8701755"/>
            <a:ext cx="4231637" cy="46783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661193" y="8701755"/>
            <a:ext cx="3041488" cy="467836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9521185" y="8701755"/>
            <a:ext cx="3041488" cy="467836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1193" y="374269"/>
            <a:ext cx="11901480" cy="149707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496115" y="8701755"/>
            <a:ext cx="4231637" cy="46783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61193" y="8701755"/>
            <a:ext cx="3041488" cy="467836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9521185" y="8701755"/>
            <a:ext cx="3041488" cy="467836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496115" y="8701755"/>
            <a:ext cx="4231637" cy="46783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61193" y="8701755"/>
            <a:ext cx="3041488" cy="467836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9521185" y="8701755"/>
            <a:ext cx="3041488" cy="467836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23103">
        <a:defRPr>
          <a:latin typeface="+mn-lt"/>
          <a:ea typeface="+mn-ea"/>
          <a:cs typeface="+mn-cs"/>
        </a:defRPr>
      </a:lvl2pPr>
      <a:lvl3pPr marL="646206">
        <a:defRPr>
          <a:latin typeface="+mn-lt"/>
          <a:ea typeface="+mn-ea"/>
          <a:cs typeface="+mn-cs"/>
        </a:defRPr>
      </a:lvl3pPr>
      <a:lvl4pPr marL="969310">
        <a:defRPr>
          <a:latin typeface="+mn-lt"/>
          <a:ea typeface="+mn-ea"/>
          <a:cs typeface="+mn-cs"/>
        </a:defRPr>
      </a:lvl4pPr>
      <a:lvl5pPr marL="1292413">
        <a:defRPr>
          <a:latin typeface="+mn-lt"/>
          <a:ea typeface="+mn-ea"/>
          <a:cs typeface="+mn-cs"/>
        </a:defRPr>
      </a:lvl5pPr>
      <a:lvl6pPr marL="1615516">
        <a:defRPr>
          <a:latin typeface="+mn-lt"/>
          <a:ea typeface="+mn-ea"/>
          <a:cs typeface="+mn-cs"/>
        </a:defRPr>
      </a:lvl6pPr>
      <a:lvl7pPr marL="1938619">
        <a:defRPr>
          <a:latin typeface="+mn-lt"/>
          <a:ea typeface="+mn-ea"/>
          <a:cs typeface="+mn-cs"/>
        </a:defRPr>
      </a:lvl7pPr>
      <a:lvl8pPr marL="2261723">
        <a:defRPr>
          <a:latin typeface="+mn-lt"/>
          <a:ea typeface="+mn-ea"/>
          <a:cs typeface="+mn-cs"/>
        </a:defRPr>
      </a:lvl8pPr>
      <a:lvl9pPr marL="258482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23103">
        <a:defRPr>
          <a:latin typeface="+mn-lt"/>
          <a:ea typeface="+mn-ea"/>
          <a:cs typeface="+mn-cs"/>
        </a:defRPr>
      </a:lvl2pPr>
      <a:lvl3pPr marL="646206">
        <a:defRPr>
          <a:latin typeface="+mn-lt"/>
          <a:ea typeface="+mn-ea"/>
          <a:cs typeface="+mn-cs"/>
        </a:defRPr>
      </a:lvl3pPr>
      <a:lvl4pPr marL="969310">
        <a:defRPr>
          <a:latin typeface="+mn-lt"/>
          <a:ea typeface="+mn-ea"/>
          <a:cs typeface="+mn-cs"/>
        </a:defRPr>
      </a:lvl4pPr>
      <a:lvl5pPr marL="1292413">
        <a:defRPr>
          <a:latin typeface="+mn-lt"/>
          <a:ea typeface="+mn-ea"/>
          <a:cs typeface="+mn-cs"/>
        </a:defRPr>
      </a:lvl5pPr>
      <a:lvl6pPr marL="1615516">
        <a:defRPr>
          <a:latin typeface="+mn-lt"/>
          <a:ea typeface="+mn-ea"/>
          <a:cs typeface="+mn-cs"/>
        </a:defRPr>
      </a:lvl6pPr>
      <a:lvl7pPr marL="1938619">
        <a:defRPr>
          <a:latin typeface="+mn-lt"/>
          <a:ea typeface="+mn-ea"/>
          <a:cs typeface="+mn-cs"/>
        </a:defRPr>
      </a:lvl7pPr>
      <a:lvl8pPr marL="2261723">
        <a:defRPr>
          <a:latin typeface="+mn-lt"/>
          <a:ea typeface="+mn-ea"/>
          <a:cs typeface="+mn-cs"/>
        </a:defRPr>
      </a:lvl8pPr>
      <a:lvl9pPr marL="258482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Tabla 43">
            <a:extLst>
              <a:ext uri="{FF2B5EF4-FFF2-40B4-BE49-F238E27FC236}">
                <a16:creationId xmlns:a16="http://schemas.microsoft.com/office/drawing/2014/main" id="{C15609E8-D256-F0BC-03F3-94D8C11984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706555"/>
              </p:ext>
            </p:extLst>
          </p:nvPr>
        </p:nvGraphicFramePr>
        <p:xfrm>
          <a:off x="891381" y="160237"/>
          <a:ext cx="11430000" cy="903625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261088974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1521670176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3072522720"/>
                    </a:ext>
                  </a:extLst>
                </a:gridCol>
              </a:tblGrid>
              <a:tr h="278728">
                <a:tc>
                  <a:txBody>
                    <a:bodyPr/>
                    <a:lstStyle/>
                    <a:p>
                      <a:pPr algn="ctr"/>
                      <a:endParaRPr lang="es-CO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6" marR="64616" marT="32308" marB="323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SOFTWARE</a:t>
                      </a:r>
                      <a:endParaRPr lang="es-CO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6" marR="64616" marT="32308" marB="323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HARDWARE</a:t>
                      </a:r>
                      <a:endParaRPr lang="es-CO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6" marR="64616" marT="32308" marB="32308"/>
                </a:tc>
                <a:extLst>
                  <a:ext uri="{0D108BD9-81ED-4DB2-BD59-A6C34878D82A}">
                    <a16:rowId xmlns:a16="http://schemas.microsoft.com/office/drawing/2014/main" val="3357105313"/>
                  </a:ext>
                </a:extLst>
              </a:tr>
              <a:tr h="2789228">
                <a:tc>
                  <a:txBody>
                    <a:bodyPr/>
                    <a:lstStyle/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DIFERENCIAS</a:t>
                      </a:r>
                      <a:endParaRPr lang="es-CO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6" marR="64616" marT="32308" marB="32308"/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Intangible. No existen físicamente, Son las instrucciones que el ordenador necesita para funcionar. Son Sistemas Operativos y Aplicaciones.</a:t>
                      </a:r>
                    </a:p>
                    <a:p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Conjunto de instrucciones dadas al procesador.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Transfiere electrónica en forma de paquetes.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Analizar donde está el fallo , puede ser afectado por programas maliciosos, como virus y malware.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Las copias se pueden hacer fácilmente.</a:t>
                      </a:r>
                      <a:endParaRPr lang="es-CO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6" marR="64616" marT="32308" marB="32308"/>
                </a:tc>
                <a:tc>
                  <a:txBody>
                    <a:bodyPr/>
                    <a:lstStyle/>
                    <a:p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Tangible. Componentes físicos del ordenador, que están dentro del CPU y alrededor a simple vista, llamados periféricos.</a:t>
                      </a:r>
                    </a:p>
                    <a:p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Conjunto de materiales físicos se utilizan para componerlo.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transferencia electrónica del hardware no es posible.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 se daña se puede reemplazar rápidamente con un nuevo.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usuario no puede realizar por sí solo las copias duplicadas.</a:t>
                      </a:r>
                    </a:p>
                  </a:txBody>
                  <a:tcPr marL="64616" marR="64616" marT="32308" marB="32308"/>
                </a:tc>
                <a:extLst>
                  <a:ext uri="{0D108BD9-81ED-4DB2-BD59-A6C34878D82A}">
                    <a16:rowId xmlns:a16="http://schemas.microsoft.com/office/drawing/2014/main" val="3176253411"/>
                  </a:ext>
                </a:extLst>
              </a:tr>
              <a:tr h="5877606">
                <a:tc>
                  <a:txBody>
                    <a:bodyPr/>
                    <a:lstStyle/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s-E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EJEMPLOS</a:t>
                      </a:r>
                      <a:endParaRPr lang="es-CO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616" marR="64616" marT="32308" marB="323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SISTEMA OPERATIVO</a:t>
                      </a:r>
                    </a:p>
                    <a:p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Microsoft Windows 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(es típico de los computadores IBM).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MacOS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(instalado en ordenadores Apple).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Linux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(Open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Source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una plataforma de infraestructura de TI).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Android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(para dispositivos móviles, construido en torno a un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Kernel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Linux).</a:t>
                      </a:r>
                    </a:p>
                    <a:p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APLICACIONES</a:t>
                      </a:r>
                    </a:p>
                    <a:p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Microsoft Word. 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(parte del paquete de Microsoft Office, es un procesador de texto incluye herramientas para negocios, gestión de bases de datos, entre otros).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Adobe Photoshop. 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(para la edición de imágenes y elaboración de contenido visual, útil para el diseño gráfico y el retocado fotográfico).</a:t>
                      </a:r>
                    </a:p>
                    <a:p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Navegadores de Internet.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Google Chrome 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(ligero y veloz).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Mozilla Firefox 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(disponible para descarga sin pago).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Otros que menos utilizados como: 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Explorer, Safari, Firefox etc.</a:t>
                      </a:r>
                    </a:p>
                  </a:txBody>
                  <a:tcPr marL="64616" marR="64616" marT="32308" marB="32308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Teclado y ratón. 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(Periféricos de entrada permiten el ingreso de datos del usuario a través de teclas, movimientos y botones).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Webcams.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(Permiten el ingreso y transmisión de audio y video mediante el sistema).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Monitores o proyectores. 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(Hardware de salida exteriorizan la información).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Microprocesadores. 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(Es un microchip que realiza millares de cálculos lógicos por segundo.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s-ES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Tarjetas de red.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Circuitos integrados a la placa base del CPU que permiten interactuar con redes de datos a distancia, a través de cables, señal de radio, etc.</a:t>
                      </a:r>
                    </a:p>
                  </a:txBody>
                  <a:tcPr marL="64616" marR="64616" marT="32308" marB="32308"/>
                </a:tc>
                <a:extLst>
                  <a:ext uri="{0D108BD9-81ED-4DB2-BD59-A6C34878D82A}">
                    <a16:rowId xmlns:a16="http://schemas.microsoft.com/office/drawing/2014/main" val="3976319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0075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361</Words>
  <Application>Microsoft Office PowerPoint</Application>
  <PresentationFormat>Personalizado</PresentationFormat>
  <Paragraphs>69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2024-01-17T20:39:49Z</dcterms:created>
  <dcterms:modified xsi:type="dcterms:W3CDTF">2024-01-17T20:40:01Z</dcterms:modified>
</cp:coreProperties>
</file>