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648" r:id="rId1"/>
  </p:sldMasterIdLst>
  <p:sldIdLst>
    <p:sldId id="256" r:id="rId2"/>
  </p:sldIdLst>
  <p:sldSz cx="11430000" cy="8089900"/>
  <p:notesSz cx="6858000" cy="9144000"/>
  <p:embeddedFontLst>
    <p:embeddedFont>
      <p:font typeface="Calibri" panose="020F0502020204030204" pitchFamily="34" charset="0"/>
      <p:regular r:id="rId3"/>
      <p:bold r:id="rId4"/>
      <p:italic r:id="rId5"/>
      <p:boldItalic r:id="rId6"/>
    </p:embeddedFont>
    <p:embeddedFont>
      <p:font typeface="Poppins" panose="00000500000000000000" pitchFamily="2" charset="0"/>
      <p:regular r:id="rId7"/>
    </p:embeddedFont>
    <p:embeddedFont>
      <p:font typeface="Poppins Bold" panose="00000800000000000000" charset="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91" d="100"/>
          <a:sy n="91" d="100"/>
        </p:scale>
        <p:origin x="153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theme" Target="theme/theme1.xml"/><Relationship Id="rId5" Type="http://schemas.openxmlformats.org/officeDocument/2006/relationships/font" Target="fonts/font3.fntdata"/><Relationship Id="rId10" Type="http://schemas.openxmlformats.org/officeDocument/2006/relationships/viewProps" Target="viewProps.xml"/><Relationship Id="rId4" Type="http://schemas.openxmlformats.org/officeDocument/2006/relationships/font" Target="fonts/font2.fntdata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79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/>
          <p:cNvGraphicFramePr>
            <a:graphicFrameLocks noGrp="1"/>
          </p:cNvGraphicFramePr>
          <p:nvPr/>
        </p:nvGraphicFramePr>
        <p:xfrm>
          <a:off x="803365" y="1516946"/>
          <a:ext cx="9823272" cy="6071416"/>
        </p:xfrm>
        <a:graphic>
          <a:graphicData uri="http://schemas.openxmlformats.org/drawingml/2006/table">
            <a:tbl>
              <a:tblPr/>
              <a:tblGrid>
                <a:gridCol w="2879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717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717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7878">
                <a:tc>
                  <a:txBody>
                    <a:bodyPr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Poppins Bold"/>
                        </a:rPr>
                        <a:t>CATEGORÍA</a:t>
                      </a:r>
                      <a:endParaRPr lang="en-US" sz="1100"/>
                    </a:p>
                  </a:txBody>
                  <a:tcPr marL="89781" marR="89781" marT="89781" marB="89781" anchor="ctr">
                    <a:lnL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Poppins Bold"/>
                        </a:rPr>
                        <a:t>CENSO</a:t>
                      </a:r>
                      <a:endParaRPr lang="en-US" sz="1100"/>
                    </a:p>
                  </a:txBody>
                  <a:tcPr marL="89781" marR="89781" marT="89781" marB="89781" anchor="ctr">
                    <a:lnL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Poppins Bold"/>
                        </a:rPr>
                        <a:t>ENCUESTA</a:t>
                      </a:r>
                      <a:endParaRPr lang="en-US" sz="1100"/>
                    </a:p>
                  </a:txBody>
                  <a:tcPr marL="89781" marR="89781" marT="89781" marB="89781" anchor="ctr">
                    <a:lnL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5812">
                <a:tc>
                  <a:txBody>
                    <a:bodyPr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Poppins Bold"/>
                        </a:rPr>
                        <a:t>ALCANCE</a:t>
                      </a:r>
                      <a:endParaRPr lang="en-US" sz="1100"/>
                    </a:p>
                  </a:txBody>
                  <a:tcPr marL="89781" marR="89781" marT="89781" marB="89781" anchor="ctr">
                    <a:lnL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Poppins"/>
                        </a:rPr>
                        <a:t>Es altamente representativo, ya que su objetivo es obtener información de todos los individuos de una población. </a:t>
                      </a:r>
                      <a:endParaRPr lang="en-US" sz="1100"/>
                    </a:p>
                  </a:txBody>
                  <a:tcPr marL="89781" marR="89781" marT="89781" marB="89781" anchor="ctr">
                    <a:lnL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Poppins"/>
                        </a:rPr>
                        <a:t>Su representatividad se base en la construcción de una muestra que sea adecuada de la población total. </a:t>
                      </a:r>
                      <a:endParaRPr lang="en-US" sz="1100"/>
                    </a:p>
                  </a:txBody>
                  <a:tcPr marL="89781" marR="89781" marT="89781" marB="89781" anchor="ctr">
                    <a:lnL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7384">
                <a:tc>
                  <a:txBody>
                    <a:bodyPr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Poppins Bold"/>
                        </a:rPr>
                        <a:t>PRECISIÓN</a:t>
                      </a:r>
                      <a:endParaRPr lang="en-US" sz="1100"/>
                    </a:p>
                  </a:txBody>
                  <a:tcPr marL="89781" marR="89781" marT="89781" marB="89781" anchor="ctr">
                    <a:lnL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Poppins"/>
                        </a:rPr>
                        <a:t>Tiene un gran nivel de precisión, que le permite brindar detalles sobre la población, con bajo margen de error.</a:t>
                      </a:r>
                      <a:endParaRPr lang="en-US" sz="1100"/>
                    </a:p>
                  </a:txBody>
                  <a:tcPr marL="89781" marR="89781" marT="89781" marB="89781" anchor="ctr">
                    <a:lnL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Poppins"/>
                        </a:rPr>
                        <a:t>Su nivel de precisión depende del tamaño de su muestra. Se realiza con un margen de error calculado.</a:t>
                      </a:r>
                      <a:endParaRPr lang="en-US" sz="1100"/>
                    </a:p>
                  </a:txBody>
                  <a:tcPr marL="89781" marR="89781" marT="89781" marB="89781" anchor="ctr">
                    <a:lnL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7384">
                <a:tc>
                  <a:txBody>
                    <a:bodyPr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Poppins Bold"/>
                        </a:rPr>
                        <a:t>RECOPILACIÓN DE INFORMACIÓN</a:t>
                      </a:r>
                      <a:endParaRPr lang="en-US" sz="1100"/>
                    </a:p>
                  </a:txBody>
                  <a:tcPr marL="89781" marR="89781" marT="89781" marB="89781" anchor="ctr">
                    <a:lnL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Poppins"/>
                        </a:rPr>
                        <a:t>Requiere de más tiempo para recopila información sobre la población. </a:t>
                      </a:r>
                      <a:endParaRPr lang="en-US" sz="1100"/>
                    </a:p>
                  </a:txBody>
                  <a:tcPr marL="89781" marR="89781" marT="89781" marB="89781" anchor="ctr">
                    <a:lnL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Poppins"/>
                        </a:rPr>
                        <a:t>Necesita de menor tiempo para recopilar datos, por lo mismo, su información puede estar más actualizada. </a:t>
                      </a:r>
                      <a:endParaRPr lang="en-US" sz="1100"/>
                    </a:p>
                  </a:txBody>
                  <a:tcPr marL="89781" marR="89781" marT="89781" marB="89781" anchor="ctr">
                    <a:lnL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7001">
                <a:tc>
                  <a:txBody>
                    <a:bodyPr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Poppins Bold"/>
                        </a:rPr>
                        <a:t>TAMAÑO DE MUESTRA</a:t>
                      </a:r>
                      <a:endParaRPr lang="en-US" sz="1100"/>
                    </a:p>
                  </a:txBody>
                  <a:tcPr marL="89781" marR="89781" marT="89781" marB="89781" anchor="ctr">
                    <a:lnL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Poppins"/>
                        </a:rPr>
                        <a:t>La muestra es la población total</a:t>
                      </a:r>
                      <a:endParaRPr lang="en-US" sz="1100"/>
                    </a:p>
                  </a:txBody>
                  <a:tcPr marL="89781" marR="89781" marT="89781" marB="89781" anchor="ctr">
                    <a:lnL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Poppins"/>
                        </a:rPr>
                        <a:t>La muestra debe ser representativa </a:t>
                      </a:r>
                      <a:endParaRPr lang="en-US" sz="1100"/>
                    </a:p>
                  </a:txBody>
                  <a:tcPr marL="89781" marR="89781" marT="89781" marB="89781" anchor="ctr">
                    <a:lnL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88956">
                <a:tc>
                  <a:txBody>
                    <a:bodyPr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Poppins Bold"/>
                        </a:rPr>
                        <a:t>FLEXIBILIDAD</a:t>
                      </a:r>
                      <a:endParaRPr lang="en-US" sz="1100"/>
                    </a:p>
                  </a:txBody>
                  <a:tcPr marL="89781" marR="89781" marT="89781" marB="89781" anchor="ctr">
                    <a:lnL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Poppins"/>
                        </a:rPr>
                        <a:t>Es poco flexible. Es difícil cambiar preguntas o la forma de recopilación de la información.</a:t>
                      </a:r>
                      <a:endParaRPr lang="en-US" sz="1100"/>
                    </a:p>
                  </a:txBody>
                  <a:tcPr marL="89781" marR="89781" marT="89781" marB="89781" anchor="ctr">
                    <a:lnL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Poppins"/>
                        </a:rPr>
                        <a:t>Tiene mayor flexibilidad. Además es posible adaptarla según las necesidades.</a:t>
                      </a:r>
                      <a:endParaRPr lang="en-US" sz="1100"/>
                    </a:p>
                  </a:txBody>
                  <a:tcPr marL="89781" marR="89781" marT="89781" marB="89781" anchor="ctr">
                    <a:lnL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7001">
                <a:tc>
                  <a:txBody>
                    <a:bodyPr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Poppins Bold"/>
                        </a:rPr>
                        <a:t>COSTOS</a:t>
                      </a:r>
                      <a:endParaRPr lang="en-US" sz="1100"/>
                    </a:p>
                  </a:txBody>
                  <a:tcPr marL="89781" marR="89781" marT="89781" marB="89781" anchor="ctr">
                    <a:lnL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Poppins"/>
                        </a:rPr>
                        <a:t>Tiene altos costos económicos y humanos. </a:t>
                      </a:r>
                      <a:endParaRPr lang="en-US" sz="1100"/>
                    </a:p>
                  </a:txBody>
                  <a:tcPr marL="89781" marR="89781" marT="89781" marB="89781" anchor="ctr">
                    <a:lnL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Poppins"/>
                        </a:rPr>
                        <a:t>Los </a:t>
                      </a: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Poppins"/>
                        </a:rPr>
                        <a:t>costos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Poppins"/>
                        </a:rPr>
                        <a:t> son </a:t>
                      </a: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Poppins"/>
                        </a:rPr>
                        <a:t>menores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Poppins"/>
                        </a:rPr>
                        <a:t> a </a:t>
                      </a: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Poppins"/>
                        </a:rPr>
                        <a:t>los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Poppins"/>
                        </a:rPr>
                        <a:t> censos</a:t>
                      </a:r>
                      <a:endParaRPr lang="en-US" sz="1100" dirty="0"/>
                    </a:p>
                  </a:txBody>
                  <a:tcPr marL="89781" marR="89781" marT="89781" marB="89781" anchor="ctr">
                    <a:lnL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96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TextBox 3"/>
          <p:cNvSpPr txBox="1"/>
          <p:nvPr/>
        </p:nvSpPr>
        <p:spPr>
          <a:xfrm>
            <a:off x="3293782" y="452527"/>
            <a:ext cx="4842437" cy="53192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691"/>
              </a:lnSpc>
            </a:pPr>
            <a:r>
              <a:rPr lang="en-US" sz="3691">
                <a:solidFill>
                  <a:srgbClr val="FFFFFF"/>
                </a:solidFill>
                <a:latin typeface="Poppins Bold"/>
              </a:rPr>
              <a:t>CENSO Y ENCUESTA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4030285" y="1138263"/>
            <a:ext cx="3369429" cy="24391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1728"/>
              </a:lnSpc>
            </a:pPr>
            <a:r>
              <a:rPr lang="en-US" sz="1728" spc="224">
                <a:solidFill>
                  <a:srgbClr val="FFFFFF"/>
                </a:solidFill>
                <a:latin typeface="Poppins Bold"/>
              </a:rPr>
              <a:t>CUADRO COMPARATIVO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181</Words>
  <Application>Microsoft Office PowerPoint</Application>
  <PresentationFormat>Personalizado</PresentationFormat>
  <Paragraphs>23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Poppins</vt:lpstr>
      <vt:lpstr>Poppins Bold</vt:lpstr>
      <vt:lpstr>Arial</vt:lpstr>
      <vt:lpstr>Calibri</vt:lpstr>
      <vt:lpstr>Office Theme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revision>1</cp:revision>
  <dcterms:created xsi:type="dcterms:W3CDTF">2023-12-13T21:21:22Z</dcterms:created>
  <dcterms:modified xsi:type="dcterms:W3CDTF">2023-12-13T21:21:26Z</dcterms:modified>
  <dc:identifier/>
</cp:coreProperties>
</file>