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301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591328"/>
              </p:ext>
            </p:extLst>
          </p:nvPr>
        </p:nvGraphicFramePr>
        <p:xfrm>
          <a:off x="523240" y="657391"/>
          <a:ext cx="6725919" cy="5875031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30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6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3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30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1769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4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785"/>
                        </a:lnSpc>
                        <a:spcBef>
                          <a:spcPts val="0"/>
                        </a:spcBef>
                      </a:pPr>
                      <a:r>
                        <a:rPr lang="es-CO" sz="14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EDAD MEDIA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785"/>
                        </a:lnSpc>
                        <a:spcBef>
                          <a:spcPts val="0"/>
                        </a:spcBef>
                      </a:pPr>
                      <a:r>
                        <a:rPr lang="es-CO" sz="14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RENACIMIENTO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785"/>
                        </a:lnSpc>
                        <a:spcBef>
                          <a:spcPts val="0"/>
                        </a:spcBef>
                      </a:pPr>
                      <a:r>
                        <a:rPr lang="es-CO" sz="14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BARROCO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785"/>
                        </a:lnSpc>
                        <a:spcBef>
                          <a:spcPts val="0"/>
                        </a:spcBef>
                      </a:pP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NEOCLASICISMO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4050">
                <a:tc>
                  <a:txBody>
                    <a:bodyPr/>
                    <a:lstStyle/>
                    <a:p>
                      <a:pPr marL="0" algn="ctr">
                        <a:lnSpc>
                          <a:spcPts val="1775"/>
                        </a:lnSpc>
                        <a:spcBef>
                          <a:spcPts val="0"/>
                        </a:spcBef>
                      </a:pPr>
                      <a:r>
                        <a:rPr sz="1200" b="1" spc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Cronología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775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Siglo XI- XV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775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Siglo XVI-XVII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775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Siglo XVII-XVIII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775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Siglo XVIII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6458">
                <a:tc>
                  <a:txBody>
                    <a:bodyPr/>
                    <a:lstStyle/>
                    <a:p>
                      <a:pPr marL="0" marR="98425" indent="-165735" algn="ctr">
                        <a:lnSpc>
                          <a:spcPts val="1760"/>
                        </a:lnSpc>
                        <a:spcBef>
                          <a:spcPts val="0"/>
                        </a:spcBef>
                      </a:pPr>
                      <a:r>
                        <a:rPr sz="12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Características</a:t>
                      </a:r>
                      <a:r>
                        <a:rPr lang="es-CO"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generales</a:t>
                      </a:r>
                      <a:endParaRPr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952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785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Teocentrismo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785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Humanismo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785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Feudalismo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785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Racionalismo</a:t>
                      </a:r>
                      <a:endParaRPr sz="1200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0632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b="1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ES" sz="1200" b="1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200" b="1" spc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Literatura</a:t>
                      </a:r>
                      <a:endParaRPr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2540" marB="0"/>
                </a:tc>
                <a:tc>
                  <a:txBody>
                    <a:bodyPr/>
                    <a:lstStyle/>
                    <a:p>
                      <a:pPr marL="0" marR="159385" indent="-171450" algn="ctr">
                        <a:lnSpc>
                          <a:spcPts val="176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Versos o</a:t>
                      </a:r>
                      <a:r>
                        <a:rPr lang="es-ES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canciones</a:t>
                      </a: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59385" indent="-171450" algn="ctr">
                        <a:lnSpc>
                          <a:spcPts val="176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Escritos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religiosos</a:t>
                      </a:r>
                      <a:endParaRPr lang="es-CO"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59385" indent="-171450" algn="ctr">
                        <a:lnSpc>
                          <a:spcPts val="176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Historias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heroicas</a:t>
                      </a:r>
                    </a:p>
                  </a:txBody>
                  <a:tcPr marL="0" marR="0" marT="9525" marB="0"/>
                </a:tc>
                <a:tc>
                  <a:txBody>
                    <a:bodyPr/>
                    <a:lstStyle/>
                    <a:p>
                      <a:pPr marL="0" marR="190500" algn="ctr">
                        <a:lnSpc>
                          <a:spcPts val="176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Tradicional, religiosa,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época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escritos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caballería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novelas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pastorales y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picarescas</a:t>
                      </a: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9525" marB="0"/>
                </a:tc>
                <a:tc>
                  <a:txBody>
                    <a:bodyPr/>
                    <a:lstStyle/>
                    <a:p>
                      <a:pPr marL="0" marR="173355" indent="-171450" algn="ctr">
                        <a:lnSpc>
                          <a:spcPts val="176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Escritos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realistas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psicológicos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burlescos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paródicos</a:t>
                      </a: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51765" indent="-171450" algn="ctr">
                        <a:lnSpc>
                          <a:spcPts val="176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Moral,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religiosidad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filosofía</a:t>
                      </a: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9525" marB="0"/>
                </a:tc>
                <a:tc>
                  <a:txBody>
                    <a:bodyPr/>
                    <a:lstStyle/>
                    <a:p>
                      <a:pPr marL="0" indent="-171450" algn="ctr">
                        <a:lnSpc>
                          <a:spcPts val="1764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Fabula</a:t>
                      </a:r>
                    </a:p>
                    <a:p>
                      <a:pPr marL="0" indent="-171450" algn="ctr">
                        <a:lnSpc>
                          <a:spcPts val="1764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ensayo</a:t>
                      </a:r>
                    </a:p>
                    <a:p>
                      <a:pPr marL="0" marR="171450" indent="-171450" algn="ctr">
                        <a:lnSpc>
                          <a:spcPts val="176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centraban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razón</a:t>
                      </a:r>
                      <a:endParaRPr sz="120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41512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ES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2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Autores</a:t>
                      </a: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sz="1200" b="1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obras</a:t>
                      </a:r>
                      <a:endParaRPr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75565" algn="ctr">
                        <a:lnSpc>
                          <a:spcPts val="176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Jorge Manrique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“coplas de la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muerte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su padre”</a:t>
                      </a:r>
                    </a:p>
                    <a:p>
                      <a:pPr marL="0" marR="364490" algn="ctr">
                        <a:lnSpc>
                          <a:spcPts val="176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Juan de Mena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“Laberinto de la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fortuna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</a:p>
                    <a:p>
                      <a:pPr marL="0" marR="457200" algn="ctr">
                        <a:lnSpc>
                          <a:spcPts val="176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Iñigo López de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Mendoza</a:t>
                      </a:r>
                    </a:p>
                    <a:p>
                      <a:pPr marL="0" marR="194945" algn="ctr">
                        <a:lnSpc>
                          <a:spcPts val="1760"/>
                        </a:lnSpc>
                        <a:spcBef>
                          <a:spcPts val="0"/>
                        </a:spcBef>
                      </a:pP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Escribió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problemas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verso</a:t>
                      </a:r>
                    </a:p>
                  </a:txBody>
                  <a:tcPr marL="0" marR="0" marT="8255" marB="0"/>
                </a:tc>
                <a:tc>
                  <a:txBody>
                    <a:bodyPr/>
                    <a:lstStyle/>
                    <a:p>
                      <a:pPr marL="0" marR="111125" algn="ctr">
                        <a:lnSpc>
                          <a:spcPct val="9800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Garcilaso de la Vega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“38 poemas, 2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elegías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3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églogas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cinco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canciones”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Fray Luis de León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“Vida retirada, Noche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serena y Oda de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Francisco Salinas”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Fernando Herrera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“El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cortesano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Castigolione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</a:p>
                  </a:txBody>
                  <a:tcPr marL="0" marR="0" marT="1270" marB="0"/>
                </a:tc>
                <a:tc>
                  <a:txBody>
                    <a:bodyPr/>
                    <a:lstStyle/>
                    <a:p>
                      <a:pPr marL="0" marR="67945" algn="ctr">
                        <a:lnSpc>
                          <a:spcPts val="176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Luis de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Góngora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“Fabula de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Poliferno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 Galetea,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Soledades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Fabula de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Piramo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Tisbe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</a:p>
                    <a:p>
                      <a:pPr marL="0" marR="552450" algn="ctr">
                        <a:lnSpc>
                          <a:spcPts val="177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Francisco de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Quevedo</a:t>
                      </a:r>
                    </a:p>
                    <a:p>
                      <a:pPr marL="0" algn="ctr">
                        <a:lnSpc>
                          <a:spcPts val="1695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“Erase un hombre a</a:t>
                      </a:r>
                    </a:p>
                    <a:p>
                      <a:pPr marL="0" marR="88265" algn="ctr">
                        <a:lnSpc>
                          <a:spcPts val="176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 nariz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pegada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Mire los muros de la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patria mía”</a:t>
                      </a:r>
                    </a:p>
                    <a:p>
                      <a:pPr marL="0" marR="83185" algn="ctr">
                        <a:lnSpc>
                          <a:spcPts val="176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Miguel de Cervantes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“El quijote,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Lazarillo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Torrnes”</a:t>
                      </a:r>
                    </a:p>
                  </a:txBody>
                  <a:tcPr marL="0" marR="0" marT="8255" marB="0"/>
                </a:tc>
                <a:tc>
                  <a:txBody>
                    <a:bodyPr/>
                    <a:lstStyle/>
                    <a:p>
                      <a:pPr marL="0" marR="162560" algn="ctr">
                        <a:lnSpc>
                          <a:spcPts val="176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Gaspar Melchor de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Jovellanos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“Informe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sobre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Ley Agraria,</a:t>
                      </a:r>
                    </a:p>
                    <a:p>
                      <a:pPr marL="0" marR="92075" algn="ctr">
                        <a:lnSpc>
                          <a:spcPts val="176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Memoria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justificativa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Diario”</a:t>
                      </a:r>
                    </a:p>
                    <a:p>
                      <a:pPr marL="0" algn="ctr">
                        <a:lnSpc>
                          <a:spcPts val="1705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José Cadalso</a:t>
                      </a:r>
                    </a:p>
                    <a:p>
                      <a:pPr marL="0" marR="160020" algn="ctr">
                        <a:lnSpc>
                          <a:spcPts val="1770"/>
                        </a:lnSpc>
                        <a:spcBef>
                          <a:spcPts val="0"/>
                        </a:spcBef>
                      </a:pP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“Noches </a:t>
                      </a:r>
                      <a:r>
                        <a:rPr sz="120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lúgubres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Cartas marruecas</a:t>
                      </a:r>
                    </a:p>
                  </a:txBody>
                  <a:tcPr marL="0" marR="0" marT="825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5320882"/>
              </p:ext>
            </p:extLst>
          </p:nvPr>
        </p:nvGraphicFramePr>
        <p:xfrm>
          <a:off x="523239" y="6532422"/>
          <a:ext cx="6725919" cy="3167875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30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60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30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830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24637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ES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Teatro</a:t>
                      </a:r>
                    </a:p>
                  </a:txBody>
                  <a:tcPr marL="0" marR="0" marT="3175" marB="0"/>
                </a:tc>
                <a:tc>
                  <a:txBody>
                    <a:bodyPr/>
                    <a:lstStyle/>
                    <a:p>
                      <a:pPr marL="0" marR="459740" algn="ctr">
                        <a:lnSpc>
                          <a:spcPts val="1760"/>
                        </a:lnSpc>
                        <a:spcBef>
                          <a:spcPts val="0"/>
                        </a:spcBef>
                      </a:pP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Ligado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celebraciones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litúrgicas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Breves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piezas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cantadas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Momentos</a:t>
                      </a:r>
                      <a:endParaRPr sz="12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80010" algn="ctr">
                        <a:lnSpc>
                          <a:spcPts val="1760"/>
                        </a:lnSpc>
                        <a:spcBef>
                          <a:spcPts val="0"/>
                        </a:spcBef>
                      </a:pP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importantes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como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navidades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epifanías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pascuas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</a:p>
                    <a:p>
                      <a:pPr marL="0" algn="ctr">
                        <a:lnSpc>
                          <a:spcPts val="1650"/>
                        </a:lnSpc>
                        <a:spcBef>
                          <a:spcPts val="0"/>
                        </a:spcBef>
                      </a:pP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resurrección</a:t>
                      </a: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0" marR="851535" algn="ctr">
                        <a:lnSpc>
                          <a:spcPts val="1760"/>
                        </a:lnSpc>
                        <a:spcBef>
                          <a:spcPts val="0"/>
                        </a:spcBef>
                      </a:pP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Religioso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Clasicista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Popular</a:t>
                      </a:r>
                    </a:p>
                    <a:p>
                      <a:pPr marL="0" marR="264795" algn="ctr">
                        <a:lnSpc>
                          <a:spcPts val="1760"/>
                        </a:lnSpc>
                        <a:spcBef>
                          <a:spcPts val="0"/>
                        </a:spcBef>
                      </a:pP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Comedia del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arte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Destinado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más a la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lectura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que a la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representación</a:t>
                      </a:r>
                      <a:endParaRPr sz="12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0" marR="91440" algn="ctr">
                        <a:lnSpc>
                          <a:spcPts val="1760"/>
                        </a:lnSpc>
                        <a:spcBef>
                          <a:spcPts val="0"/>
                        </a:spcBef>
                      </a:pP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Teatro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nacional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Autos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sacramentales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Sirvió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para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difundir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ideales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políticos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sociales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la época</a:t>
                      </a:r>
                    </a:p>
                  </a:txBody>
                  <a:tcPr marL="0" marR="0" marT="10160" marB="0"/>
                </a:tc>
                <a:tc>
                  <a:txBody>
                    <a:bodyPr/>
                    <a:lstStyle/>
                    <a:p>
                      <a:pPr marL="0" marR="193675" indent="-171450" algn="ctr">
                        <a:lnSpc>
                          <a:spcPts val="176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Escuela de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costumbres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que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educaban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al pueblo</a:t>
                      </a:r>
                      <a:endParaRPr lang="es-CO" sz="1200" b="0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93675" indent="-171450" algn="ctr">
                        <a:lnSpc>
                          <a:spcPts val="1760"/>
                        </a:lnSpc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Comedia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Tendencia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barroca</a:t>
                      </a:r>
                    </a:p>
                  </a:txBody>
                  <a:tcPr marL="0" marR="0" marT="1016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2703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200" b="1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127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200" b="1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Autores y obras</a:t>
                      </a:r>
                    </a:p>
                  </a:txBody>
                  <a:tcPr marL="0" marR="0" marT="1270" marB="0"/>
                </a:tc>
                <a:tc>
                  <a:txBody>
                    <a:bodyPr/>
                    <a:lstStyle/>
                    <a:p>
                      <a:pPr marL="0" marR="151765" algn="ctr">
                        <a:lnSpc>
                          <a:spcPct val="98100"/>
                        </a:lnSpc>
                        <a:spcBef>
                          <a:spcPts val="0"/>
                        </a:spcBef>
                      </a:pP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Gómez Manrique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“La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representación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del Nacimiento de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Nuestro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85420" algn="ctr">
                        <a:lnSpc>
                          <a:spcPct val="98200"/>
                        </a:lnSpc>
                        <a:spcBef>
                          <a:spcPts val="0"/>
                        </a:spcBef>
                      </a:pP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Fray Luis Granada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“Libro de la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ración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meditación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</a:t>
                      </a: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755"/>
                        </a:lnSpc>
                        <a:spcBef>
                          <a:spcPts val="0"/>
                        </a:spcBef>
                      </a:pP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Lope de Vega</a:t>
                      </a:r>
                    </a:p>
                    <a:p>
                      <a:pPr marL="0" marR="229235" algn="ctr">
                        <a:lnSpc>
                          <a:spcPts val="1770"/>
                        </a:lnSpc>
                        <a:spcBef>
                          <a:spcPts val="0"/>
                        </a:spcBef>
                      </a:pP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“La buena </a:t>
                      </a:r>
                      <a:r>
                        <a:rPr sz="1200" b="0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guarda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Fuente ovejuna”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39700" algn="ctr">
                        <a:lnSpc>
                          <a:spcPts val="1760"/>
                        </a:lnSpc>
                        <a:spcBef>
                          <a:spcPts val="0"/>
                        </a:spcBef>
                      </a:pP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Leandro Fernández</a:t>
                      </a:r>
                      <a:r>
                        <a:rPr lang="es-CO"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 Moratón</a:t>
                      </a:r>
                    </a:p>
                    <a:p>
                      <a:pPr marL="0" algn="ctr">
                        <a:lnSpc>
                          <a:spcPts val="1725"/>
                        </a:lnSpc>
                        <a:spcBef>
                          <a:spcPts val="0"/>
                        </a:spcBef>
                      </a:pPr>
                      <a:r>
                        <a:rPr sz="1200" b="0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“El sí de las niñas”</a:t>
                      </a:r>
                    </a:p>
                  </a:txBody>
                  <a:tcPr marL="0" marR="0" marT="825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B6B6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313</Words>
  <Application>Microsoft Office PowerPoint</Application>
  <PresentationFormat>Personalizado</PresentationFormat>
  <Paragraphs>69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2024-02-05T20:56:52Z</dcterms:created>
  <dcterms:modified xsi:type="dcterms:W3CDTF">2024-02-05T21:09:27Z</dcterms:modified>
</cp:coreProperties>
</file>