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515327"/>
              </p:ext>
            </p:extLst>
          </p:nvPr>
        </p:nvGraphicFramePr>
        <p:xfrm>
          <a:off x="1524000" y="457200"/>
          <a:ext cx="6570979" cy="677030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900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0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0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endParaRPr lang="es-CO" sz="18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18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ROMANTICISMO</a:t>
                      </a:r>
                      <a:endParaRPr lang="es-CO" sz="18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18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REALISMO</a:t>
                      </a:r>
                      <a:endParaRPr lang="es-CO" sz="18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124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3175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Posee</a:t>
                      </a:r>
                      <a:r>
                        <a:rPr lang="es-CO"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lang="es-CO"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clara</a:t>
                      </a:r>
                      <a:r>
                        <a:rPr lang="es-CO"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influencia</a:t>
                      </a:r>
                      <a:r>
                        <a:rPr lang="es-CO"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</a:t>
                      </a:r>
                    </a:p>
                    <a:p>
                      <a:pPr marL="0" marR="61594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romanticismo europeo, incluso </a:t>
                      </a: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</a:t>
                      </a:r>
                      <a:r>
                        <a:rPr lang="es-CO"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referente</a:t>
                      </a:r>
                      <a:r>
                        <a:rPr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las </a:t>
                      </a: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connotaciones</a:t>
                      </a:r>
                      <a:r>
                        <a:rPr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melancólicas</a:t>
                      </a:r>
                      <a:r>
                        <a:rPr lang="es-CO"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 marcan </a:t>
                      </a: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vehementemente</a:t>
                      </a:r>
                      <a:r>
                        <a:rPr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este</a:t>
                      </a:r>
                      <a:r>
                        <a:rPr lang="es-CO"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movimiento</a:t>
                      </a:r>
                      <a:r>
                        <a:rPr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literario.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61594" algn="ctr">
                        <a:lnSpc>
                          <a:spcPts val="1350"/>
                        </a:lnSpc>
                        <a:spcBef>
                          <a:spcPts val="0"/>
                        </a:spcBef>
                      </a:pPr>
                      <a:endParaRPr lang="es-ES" sz="10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1594" algn="ctr">
                        <a:lnSpc>
                          <a:spcPts val="1350"/>
                        </a:lnSpc>
                        <a:spcBef>
                          <a:spcPts val="0"/>
                        </a:spcBef>
                      </a:pPr>
                      <a:endParaRPr lang="es-CO" sz="10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1594" algn="ctr">
                        <a:lnSpc>
                          <a:spcPts val="1350"/>
                        </a:lnSpc>
                        <a:spcBef>
                          <a:spcPts val="0"/>
                        </a:spcBef>
                      </a:pPr>
                      <a:r>
                        <a:rPr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una etapa de la literatura, la cual se </a:t>
                      </a: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caracteriza</a:t>
                      </a:r>
                      <a:r>
                        <a:rPr lang="es-CO"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10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 realismo y forma de ver el mundo.</a:t>
                      </a: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884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24460" indent="-35560" algn="ctr">
                        <a:lnSpc>
                          <a:spcPts val="1160"/>
                        </a:lnSpc>
                        <a:spcBef>
                          <a:spcPts val="0"/>
                        </a:spcBef>
                      </a:pPr>
                      <a:r>
                        <a:rPr lang="es-CO" sz="1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CARACTE- RÍSTICAS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-908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búsqueda de libertad en la expresión.</a:t>
                      </a:r>
                    </a:p>
                    <a:p>
                      <a:pPr marL="0" indent="-908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Cierto desapego por lo español.</a:t>
                      </a:r>
                    </a:p>
                    <a:p>
                      <a:pPr marL="0" marR="61594" indent="-90170" algn="ctr">
                        <a:lnSpc>
                          <a:spcPts val="1400"/>
                        </a:lnSpc>
                        <a:spcBef>
                          <a:spcPts val="0"/>
                        </a:spcBef>
                        <a:buClr>
                          <a:srgbClr val="656565"/>
                        </a:buClr>
                        <a:buSzPct val="109090"/>
                        <a:buFont typeface="Symbol"/>
                        <a:buChar char=""/>
                        <a:tabLst>
                          <a:tab pos="180340" algn="l"/>
                        </a:tabLst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Afirmación de la vida y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costumbres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nacionales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indent="-11239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181610" algn="l"/>
                        </a:tabLst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Principales temas: Política y crítica social</a:t>
                      </a:r>
                    </a:p>
                    <a:p>
                      <a:pPr marL="0" marR="60325" indent="-111760" algn="ctr">
                        <a:lnSpc>
                          <a:spcPct val="101499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181610" algn="l"/>
                          <a:tab pos="893444" algn="l"/>
                          <a:tab pos="1445895" algn="l"/>
                          <a:tab pos="1776095" algn="l"/>
                          <a:tab pos="2419985" algn="l"/>
                        </a:tabLst>
                      </a:pP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Influencia</a:t>
                      </a:r>
                      <a:r>
                        <a:rPr lang="es-ES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directa</a:t>
                      </a:r>
                      <a:r>
                        <a:rPr lang="es-ES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</a:t>
                      </a:r>
                      <a:r>
                        <a:rPr lang="es-ES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realismo</a:t>
                      </a:r>
                      <a:r>
                        <a:rPr lang="es-ES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europeo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(Frances)</a:t>
                      </a:r>
                    </a:p>
                    <a:p>
                      <a:pPr marL="0" indent="-11239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181610" algn="l"/>
                        </a:tabLst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Afrontan la fría realidad</a:t>
                      </a:r>
                    </a:p>
                    <a:p>
                      <a:pPr marL="0" indent="-112395" algn="ctr">
                        <a:lnSpc>
                          <a:spcPts val="1305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181610" algn="l"/>
                        </a:tabLst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 literaria mas utilizada la “Prosa”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05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99695" indent="-3810" algn="ctr">
                        <a:lnSpc>
                          <a:spcPts val="1150"/>
                        </a:lnSpc>
                        <a:spcBef>
                          <a:spcPts val="0"/>
                        </a:spcBef>
                      </a:pPr>
                      <a:r>
                        <a:rPr lang="es-CO" sz="1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CONTEXTO HISTÓRICO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59055" algn="ctr">
                        <a:lnSpc>
                          <a:spcPts val="1340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Romanticismo peruano se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inicia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entre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1847 y 1851 y culmina con los desastres de</a:t>
                      </a:r>
                    </a:p>
                    <a:p>
                      <a:pPr marL="0" algn="ctr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guerra del Pacífico (1879).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Perú inicia una etapa de tranquilidad y</a:t>
                      </a:r>
                    </a:p>
                    <a:p>
                      <a:pPr marL="0" marR="59690" algn="ctr">
                        <a:lnSpc>
                          <a:spcPct val="101499"/>
                        </a:lnSpc>
                        <a:spcBef>
                          <a:spcPts val="0"/>
                        </a:spcBef>
                        <a:tabLst>
                          <a:tab pos="993775" algn="l"/>
                          <a:tab pos="1975485" algn="l"/>
                        </a:tabLst>
                      </a:pP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relativa</a:t>
                      </a:r>
                      <a:r>
                        <a:rPr lang="es-ES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bonanza</a:t>
                      </a:r>
                      <a:r>
                        <a:rPr lang="es-ES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económica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comercialización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 guano y salitre.</a:t>
                      </a:r>
                    </a:p>
                    <a:p>
                      <a:pPr marL="0" marR="59690" algn="ctr">
                        <a:lnSpc>
                          <a:spcPct val="101499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Ramon Castilla llega al poder: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significo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prosperidad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orden, paz y garantias.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171450" marR="1397000" indent="-171450" algn="ctr">
                        <a:lnSpc>
                          <a:spcPts val="13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Abarca desde 1879 a 1900</a:t>
                      </a:r>
                      <a:endParaRPr lang="es-CO" sz="1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1397000" indent="-171450" algn="ctr">
                        <a:lnSpc>
                          <a:spcPts val="13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Ruina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económica</a:t>
                      </a:r>
                      <a:endParaRPr lang="es-ES" sz="1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1397000" indent="-171450" algn="ctr">
                        <a:lnSpc>
                          <a:spcPts val="13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Inestabilidad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política y social</a:t>
                      </a:r>
                      <a:r>
                        <a:rPr lang="es-ES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durante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los años de la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Reconstrucción</a:t>
                      </a:r>
                      <a:r>
                        <a:rPr lang="es-ES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Nacional</a:t>
                      </a:r>
                      <a:r>
                        <a:rPr lang="es-ES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(1882-1899) Tras la devastadora Guerra con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Chile, lo cual trajo como consecuencia la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etapa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más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difícil de nuestra historia debido a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crisis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política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económica y moral.</a:t>
                      </a:r>
                    </a:p>
                  </a:txBody>
                  <a:tcPr marL="0" marR="0" marT="254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84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99695" indent="-6350" algn="ctr">
                        <a:lnSpc>
                          <a:spcPts val="1160"/>
                        </a:lnSpc>
                        <a:spcBef>
                          <a:spcPts val="0"/>
                        </a:spcBef>
                      </a:pPr>
                      <a:r>
                        <a:rPr lang="es-CO" sz="1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CONTEXTO LITERARIO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una corriente literaria que nos viene, con</a:t>
                      </a:r>
                    </a:p>
                    <a:p>
                      <a:pPr marL="0" marR="59055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cierto retraso, desde Europa. Se inscribe a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fines de 1840 y siguientes. La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situación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política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 país había alcanzado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cierta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estabilidad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algún desarrollo económico.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Frase que sintetiza el realismo: La obra literaria</a:t>
                      </a:r>
                    </a:p>
                    <a:p>
                      <a:pPr marL="0" marR="61594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debe ser como un espejo que refleje la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realidad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tal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cual es” El Realismo peruano surgió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época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muy convulsionada.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142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0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04139" indent="-95250" algn="ctr">
                        <a:lnSpc>
                          <a:spcPts val="1160"/>
                        </a:lnSpc>
                        <a:spcBef>
                          <a:spcPts val="0"/>
                        </a:spcBef>
                      </a:pPr>
                      <a:r>
                        <a:rPr lang="es-CO" sz="1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REPRESEN- TANTES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-99695" algn="ctr">
                        <a:lnSpc>
                          <a:spcPts val="1315"/>
                        </a:lnSpc>
                        <a:spcBef>
                          <a:spcPts val="0"/>
                        </a:spcBef>
                        <a:buChar char="·"/>
                        <a:tabLst>
                          <a:tab pos="168910" algn="l"/>
                        </a:tabLst>
                      </a:pPr>
                      <a:endParaRPr lang="es-CO" sz="1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99695" algn="ctr">
                        <a:lnSpc>
                          <a:spcPts val="1315"/>
                        </a:lnSpc>
                        <a:spcBef>
                          <a:spcPts val="0"/>
                        </a:spcBef>
                        <a:buChar char="·"/>
                        <a:tabLst>
                          <a:tab pos="168910" algn="l"/>
                        </a:tabLst>
                      </a:pPr>
                      <a:endParaRPr lang="es-CO" sz="1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99695" algn="ctr">
                        <a:lnSpc>
                          <a:spcPts val="1315"/>
                        </a:lnSpc>
                        <a:spcBef>
                          <a:spcPts val="0"/>
                        </a:spcBef>
                        <a:buChar char="·"/>
                        <a:tabLst>
                          <a:tab pos="168910" algn="l"/>
                        </a:tabLst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Ricardo palma.</a:t>
                      </a:r>
                    </a:p>
                    <a:p>
                      <a:pPr marL="0" indent="-9969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har char="·"/>
                        <a:tabLst>
                          <a:tab pos="168910" algn="l"/>
                        </a:tabLst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Carlos augusto Salaverry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315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-Manuel Gonzales Prada-Horas de Lucha (ensayo)</a:t>
                      </a:r>
                    </a:p>
                    <a:p>
                      <a:pPr marL="0" marR="60960" algn="ctr">
                        <a:lnSpc>
                          <a:spcPts val="1350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-Mercedes Cabello de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Carbonera-Sacrificio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0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recompensa</a:t>
                      </a: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(novela)</a:t>
                      </a:r>
                    </a:p>
                    <a:p>
                      <a:pPr marL="0" algn="ctr">
                        <a:lnSpc>
                          <a:spcPts val="1290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-Clorinda Matto de Turner- Aves sin nido (novela)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316</Words>
  <Application>Microsoft Office PowerPoint</Application>
  <PresentationFormat>Personalizado</PresentationFormat>
  <Paragraphs>51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2024-02-02T21:05:14Z</dcterms:created>
  <dcterms:modified xsi:type="dcterms:W3CDTF">2024-02-02T21:05:17Z</dcterms:modified>
</cp:coreProperties>
</file>