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sldIdLst>
    <p:sldId id="256" r:id="rId2"/>
  </p:sldIdLst>
  <p:sldSz cx="14287500" cy="95250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Poppins" panose="00000500000000000000" pitchFamily="2" charset="0"/>
      <p:regular r:id="rId7"/>
      <p:bold r:id="rId8"/>
      <p:italic r:id="rId9"/>
      <p:boldItalic r:id="rId10"/>
    </p:embeddedFont>
    <p:embeddedFont>
      <p:font typeface="Poppins Ultra-Bold" panose="020B0604020202020204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8" d="100"/>
          <a:sy n="78" d="100"/>
        </p:scale>
        <p:origin x="132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7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7724646"/>
              </p:ext>
            </p:extLst>
          </p:nvPr>
        </p:nvGraphicFramePr>
        <p:xfrm>
          <a:off x="1962652" y="2500303"/>
          <a:ext cx="10691525" cy="5634106"/>
        </p:xfrm>
        <a:graphic>
          <a:graphicData uri="http://schemas.openxmlformats.org/drawingml/2006/table">
            <a:tbl>
              <a:tblPr/>
              <a:tblGrid>
                <a:gridCol w="2138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8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83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83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383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49726"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defRPr/>
                      </a:pPr>
                      <a:r>
                        <a:rPr lang="en-US" sz="1357" dirty="0">
                          <a:solidFill>
                            <a:srgbClr val="000000"/>
                          </a:solidFill>
                          <a:latin typeface="Poppins Ultra-Bold"/>
                        </a:rPr>
                        <a:t>ASPECTO</a:t>
                      </a:r>
                      <a:endParaRPr lang="en-US" sz="1100" dirty="0"/>
                    </a:p>
                  </a:txBody>
                  <a:tcPr marL="117537" marR="117537" marT="117537" marB="117537" anchor="ctr">
                    <a:lnL w="0" cap="flat" cmpd="sng" algn="ctr">
                      <a:solidFill>
                        <a:srgbClr val="4879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4879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4879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4879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defRPr/>
                      </a:pPr>
                      <a:r>
                        <a:rPr lang="en-US" sz="1357">
                          <a:solidFill>
                            <a:srgbClr val="000000"/>
                          </a:solidFill>
                          <a:latin typeface="Poppins Ultra-Bold"/>
                        </a:rPr>
                        <a:t>DESCRIPCIÓN</a:t>
                      </a:r>
                      <a:endParaRPr lang="en-US" sz="1100"/>
                    </a:p>
                  </a:txBody>
                  <a:tcPr marL="117537" marR="117537" marT="117537" marB="117537" anchor="ctr">
                    <a:lnL w="0" cap="flat" cmpd="sng" algn="ctr">
                      <a:solidFill>
                        <a:srgbClr val="4879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defRPr/>
                      </a:pPr>
                      <a:r>
                        <a:rPr lang="en-US" sz="1357">
                          <a:solidFill>
                            <a:srgbClr val="000000"/>
                          </a:solidFill>
                          <a:latin typeface="Poppins Ultra-Bold"/>
                        </a:rPr>
                        <a:t>VENTAJAS Y DESAFÍOS</a:t>
                      </a:r>
                      <a:endParaRPr lang="en-US" sz="1100"/>
                    </a:p>
                  </a:txBody>
                  <a:tcPr marL="117537" marR="117537" marT="117537" marB="117537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defRPr/>
                      </a:pPr>
                      <a:r>
                        <a:rPr lang="en-US" sz="1357">
                          <a:solidFill>
                            <a:srgbClr val="000000"/>
                          </a:solidFill>
                          <a:latin typeface="Poppins Ultra-Bold"/>
                        </a:rPr>
                        <a:t>RECURSOS Y COMUNICACIÓN</a:t>
                      </a:r>
                      <a:endParaRPr lang="en-US" sz="1100"/>
                    </a:p>
                  </a:txBody>
                  <a:tcPr marL="117537" marR="117537" marT="117537" marB="117537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defRPr/>
                      </a:pPr>
                      <a:r>
                        <a:rPr lang="en-US" sz="1357">
                          <a:solidFill>
                            <a:srgbClr val="000000"/>
                          </a:solidFill>
                          <a:latin typeface="Poppins Ultra-Bold"/>
                        </a:rPr>
                        <a:t>EVALUACIÓN Y CULTURA DE APRENDIZAJE</a:t>
                      </a:r>
                      <a:endParaRPr lang="en-US" sz="1100"/>
                    </a:p>
                  </a:txBody>
                  <a:tcPr marL="117537" marR="117537" marT="117537" marB="117537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1460"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defRPr/>
                      </a:pPr>
                      <a:r>
                        <a:rPr lang="en-US" sz="1357">
                          <a:solidFill>
                            <a:srgbClr val="000000"/>
                          </a:solidFill>
                          <a:latin typeface="Poppins Ultra-Bold"/>
                        </a:rPr>
                        <a:t>TECNOLOGÍAS DE VANGUARDIA</a:t>
                      </a:r>
                      <a:endParaRPr lang="en-US" sz="1100"/>
                    </a:p>
                  </a:txBody>
                  <a:tcPr marL="117537" marR="117537" marT="117537" marB="117537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4879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defRPr/>
                      </a:pPr>
                      <a:r>
                        <a:rPr lang="en-US" sz="1357">
                          <a:solidFill>
                            <a:srgbClr val="000000"/>
                          </a:solidFill>
                          <a:latin typeface="Poppins"/>
                        </a:rPr>
                        <a:t>Lista de tecnologías emergentes relevantes. </a:t>
                      </a:r>
                      <a:endParaRPr lang="en-US" sz="1100"/>
                    </a:p>
                  </a:txBody>
                  <a:tcPr marL="117537" marR="117537" marT="117537" marB="117537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defRPr/>
                      </a:pPr>
                      <a:r>
                        <a:rPr lang="en-US" sz="1357" dirty="0" err="1">
                          <a:solidFill>
                            <a:srgbClr val="000000"/>
                          </a:solidFill>
                          <a:latin typeface="Poppins"/>
                        </a:rPr>
                        <a:t>Beneficios</a:t>
                      </a:r>
                      <a:r>
                        <a:rPr lang="en-US" sz="1357" dirty="0">
                          <a:solidFill>
                            <a:srgbClr val="000000"/>
                          </a:solidFill>
                          <a:latin typeface="Poppins"/>
                        </a:rPr>
                        <a:t> y </a:t>
                      </a:r>
                      <a:r>
                        <a:rPr lang="en-US" sz="1357" dirty="0" err="1">
                          <a:solidFill>
                            <a:srgbClr val="000000"/>
                          </a:solidFill>
                          <a:latin typeface="Poppins"/>
                        </a:rPr>
                        <a:t>obstáculos</a:t>
                      </a:r>
                      <a:endParaRPr lang="en-US" sz="1100" dirty="0"/>
                    </a:p>
                  </a:txBody>
                  <a:tcPr marL="117537" marR="117537" marT="117537" marB="117537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defRPr/>
                      </a:pPr>
                      <a:r>
                        <a:rPr lang="en-US" sz="1357">
                          <a:solidFill>
                            <a:srgbClr val="000000"/>
                          </a:solidFill>
                          <a:latin typeface="Poppins"/>
                        </a:rPr>
                        <a:t>Recursos de formación y comunicación</a:t>
                      </a:r>
                      <a:endParaRPr lang="en-US" sz="1100"/>
                    </a:p>
                  </a:txBody>
                  <a:tcPr marL="117537" marR="117537" marT="117537" marB="117537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defRPr/>
                      </a:pPr>
                      <a:r>
                        <a:rPr lang="en-US" sz="1357">
                          <a:solidFill>
                            <a:srgbClr val="000000"/>
                          </a:solidFill>
                          <a:latin typeface="Poppins"/>
                        </a:rPr>
                        <a:t>Indicadores y fomento del aprendizaje</a:t>
                      </a:r>
                      <a:endParaRPr lang="en-US" sz="1100"/>
                    </a:p>
                  </a:txBody>
                  <a:tcPr marL="117537" marR="117537" marT="117537" marB="117537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1460"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defRPr/>
                      </a:pPr>
                      <a:r>
                        <a:rPr lang="en-US" sz="1357">
                          <a:solidFill>
                            <a:srgbClr val="000000"/>
                          </a:solidFill>
                          <a:latin typeface="Poppins Ultra-Bold"/>
                        </a:rPr>
                        <a:t>ADOPCIÓN DE NUEVAS TECNOLOGÍAS</a:t>
                      </a:r>
                      <a:endParaRPr lang="en-US" sz="1100"/>
                    </a:p>
                  </a:txBody>
                  <a:tcPr marL="117537" marR="117537" marT="117537" marB="117537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defRPr/>
                      </a:pPr>
                      <a:r>
                        <a:rPr lang="en-US" sz="1357" dirty="0" err="1">
                          <a:solidFill>
                            <a:srgbClr val="000000"/>
                          </a:solidFill>
                          <a:latin typeface="Poppins"/>
                        </a:rPr>
                        <a:t>Estrategias</a:t>
                      </a:r>
                      <a:r>
                        <a:rPr lang="en-US" sz="1357" dirty="0">
                          <a:solidFill>
                            <a:srgbClr val="000000"/>
                          </a:solidFill>
                          <a:latin typeface="Poppins"/>
                        </a:rPr>
                        <a:t> para </a:t>
                      </a:r>
                      <a:r>
                        <a:rPr lang="en-US" sz="1357" dirty="0" err="1">
                          <a:solidFill>
                            <a:srgbClr val="000000"/>
                          </a:solidFill>
                          <a:latin typeface="Poppins"/>
                        </a:rPr>
                        <a:t>adoptar</a:t>
                      </a:r>
                      <a:r>
                        <a:rPr lang="en-US" sz="1357" dirty="0">
                          <a:solidFill>
                            <a:srgbClr val="000000"/>
                          </a:solidFill>
                          <a:latin typeface="Poppins"/>
                        </a:rPr>
                        <a:t> </a:t>
                      </a:r>
                      <a:r>
                        <a:rPr lang="en-US" sz="1357" dirty="0" err="1">
                          <a:solidFill>
                            <a:srgbClr val="000000"/>
                          </a:solidFill>
                          <a:latin typeface="Poppins"/>
                        </a:rPr>
                        <a:t>tecnologías</a:t>
                      </a:r>
                      <a:r>
                        <a:rPr lang="en-US" sz="1357" dirty="0">
                          <a:solidFill>
                            <a:srgbClr val="000000"/>
                          </a:solidFill>
                          <a:latin typeface="Poppins"/>
                        </a:rPr>
                        <a:t> de </a:t>
                      </a:r>
                      <a:r>
                        <a:rPr lang="en-US" sz="1357" dirty="0" err="1">
                          <a:solidFill>
                            <a:srgbClr val="000000"/>
                          </a:solidFill>
                          <a:latin typeface="Poppins"/>
                        </a:rPr>
                        <a:t>vanguardia</a:t>
                      </a:r>
                      <a:r>
                        <a:rPr lang="en-US" sz="1357" dirty="0">
                          <a:solidFill>
                            <a:srgbClr val="000000"/>
                          </a:solidFill>
                          <a:latin typeface="Poppins"/>
                        </a:rPr>
                        <a:t>.</a:t>
                      </a:r>
                      <a:endParaRPr lang="en-US" sz="1100" dirty="0"/>
                    </a:p>
                  </a:txBody>
                  <a:tcPr marL="117537" marR="117537" marT="117537" marB="117537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defRPr/>
                      </a:pPr>
                      <a:r>
                        <a:rPr lang="en-US" sz="1357">
                          <a:solidFill>
                            <a:srgbClr val="000000"/>
                          </a:solidFill>
                          <a:latin typeface="Poppins"/>
                        </a:rPr>
                        <a:t>Innovación y resistencia al cambio</a:t>
                      </a:r>
                      <a:endParaRPr lang="en-US" sz="1100"/>
                    </a:p>
                  </a:txBody>
                  <a:tcPr marL="117537" marR="117537" marT="117537" marB="117537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defRPr/>
                      </a:pPr>
                      <a:r>
                        <a:rPr lang="en-US" sz="1357">
                          <a:solidFill>
                            <a:srgbClr val="000000"/>
                          </a:solidFill>
                          <a:latin typeface="Poppins"/>
                        </a:rPr>
                        <a:t>Plataformas en línea y comunicación interna</a:t>
                      </a:r>
                      <a:endParaRPr lang="en-US" sz="1100"/>
                    </a:p>
                  </a:txBody>
                  <a:tcPr marL="117537" marR="117537" marT="117537" marB="117537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defRPr/>
                      </a:pPr>
                      <a:r>
                        <a:rPr lang="en-US" sz="1357">
                          <a:solidFill>
                            <a:srgbClr val="000000"/>
                          </a:solidFill>
                          <a:latin typeface="Poppins"/>
                        </a:rPr>
                        <a:t>Métricas de éxito y cultura de aprendizaje</a:t>
                      </a:r>
                      <a:endParaRPr lang="en-US" sz="1100"/>
                    </a:p>
                  </a:txBody>
                  <a:tcPr marL="117537" marR="117537" marT="117537" marB="117537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1460"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defRPr/>
                      </a:pPr>
                      <a:r>
                        <a:rPr lang="en-US" sz="1357">
                          <a:solidFill>
                            <a:srgbClr val="000000"/>
                          </a:solidFill>
                          <a:latin typeface="Poppins Ultra-Bold"/>
                        </a:rPr>
                        <a:t>HABILIDADES Y CAPACITACIÓN</a:t>
                      </a:r>
                      <a:endParaRPr lang="en-US" sz="1100"/>
                    </a:p>
                  </a:txBody>
                  <a:tcPr marL="117537" marR="117537" marT="117537" marB="117537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defRPr/>
                      </a:pPr>
                      <a:r>
                        <a:rPr lang="en-US" sz="1357">
                          <a:solidFill>
                            <a:srgbClr val="000000"/>
                          </a:solidFill>
                          <a:latin typeface="Poppins"/>
                        </a:rPr>
                        <a:t>Desarrollo de habilidades necesarias.</a:t>
                      </a:r>
                      <a:endParaRPr lang="en-US" sz="1100"/>
                    </a:p>
                  </a:txBody>
                  <a:tcPr marL="117537" marR="117537" marT="117537" marB="117537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defRPr/>
                      </a:pPr>
                      <a:r>
                        <a:rPr lang="en-US" sz="1357">
                          <a:solidFill>
                            <a:srgbClr val="000000"/>
                          </a:solidFill>
                          <a:latin typeface="Poppins"/>
                        </a:rPr>
                        <a:t>Competitividad y falta de habilidades</a:t>
                      </a:r>
                      <a:endParaRPr lang="en-US" sz="1100"/>
                    </a:p>
                  </a:txBody>
                  <a:tcPr marL="117537" marR="117537" marT="117537" marB="117537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defRPr/>
                      </a:pPr>
                      <a:r>
                        <a:rPr lang="en-US" sz="1357">
                          <a:solidFill>
                            <a:srgbClr val="000000"/>
                          </a:solidFill>
                          <a:latin typeface="Poppins"/>
                        </a:rPr>
                        <a:t>Cursos especializados y herramientas</a:t>
                      </a:r>
                      <a:endParaRPr lang="en-US" sz="1100"/>
                    </a:p>
                  </a:txBody>
                  <a:tcPr marL="117537" marR="117537" marT="117537" marB="117537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defRPr/>
                      </a:pPr>
                      <a:r>
                        <a:rPr lang="en-US" sz="1357" dirty="0" err="1">
                          <a:solidFill>
                            <a:srgbClr val="000000"/>
                          </a:solidFill>
                          <a:latin typeface="Poppins"/>
                        </a:rPr>
                        <a:t>Seguimiento</a:t>
                      </a:r>
                      <a:r>
                        <a:rPr lang="en-US" sz="1357" dirty="0">
                          <a:solidFill>
                            <a:srgbClr val="000000"/>
                          </a:solidFill>
                          <a:latin typeface="Poppins"/>
                        </a:rPr>
                        <a:t> continuo y </a:t>
                      </a:r>
                      <a:r>
                        <a:rPr lang="en-US" sz="1357" dirty="0" err="1">
                          <a:solidFill>
                            <a:srgbClr val="000000"/>
                          </a:solidFill>
                          <a:latin typeface="Poppins"/>
                        </a:rPr>
                        <a:t>aprendizaje</a:t>
                      </a:r>
                      <a:r>
                        <a:rPr lang="en-US" sz="1357" dirty="0">
                          <a:solidFill>
                            <a:srgbClr val="000000"/>
                          </a:solidFill>
                          <a:latin typeface="Poppins"/>
                        </a:rPr>
                        <a:t> </a:t>
                      </a:r>
                      <a:r>
                        <a:rPr lang="en-US" sz="1357" dirty="0" err="1">
                          <a:solidFill>
                            <a:srgbClr val="000000"/>
                          </a:solidFill>
                          <a:latin typeface="Poppins"/>
                        </a:rPr>
                        <a:t>constante</a:t>
                      </a:r>
                      <a:endParaRPr lang="en-US" sz="1100" dirty="0"/>
                    </a:p>
                  </a:txBody>
                  <a:tcPr marL="117537" marR="117537" marT="117537" marB="117537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Freeform 3"/>
          <p:cNvSpPr/>
          <p:nvPr/>
        </p:nvSpPr>
        <p:spPr>
          <a:xfrm rot="10788286">
            <a:off x="11245947" y="726741"/>
            <a:ext cx="1000575" cy="592710"/>
          </a:xfrm>
          <a:custGeom>
            <a:avLst/>
            <a:gdLst/>
            <a:ahLst/>
            <a:cxnLst/>
            <a:rect l="l" t="t" r="r" b="b"/>
            <a:pathLst>
              <a:path w="1000575" h="592710">
                <a:moveTo>
                  <a:pt x="0" y="0"/>
                </a:moveTo>
                <a:lnTo>
                  <a:pt x="1000576" y="0"/>
                </a:lnTo>
                <a:lnTo>
                  <a:pt x="1000576" y="592710"/>
                </a:lnTo>
                <a:lnTo>
                  <a:pt x="0" y="5927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8649" t="-1650"/>
            </a:stretch>
          </a:blipFill>
        </p:spPr>
      </p:sp>
      <p:sp>
        <p:nvSpPr>
          <p:cNvPr id="4" name="AutoShape 4"/>
          <p:cNvSpPr/>
          <p:nvPr/>
        </p:nvSpPr>
        <p:spPr>
          <a:xfrm flipV="1">
            <a:off x="2039971" y="1023096"/>
            <a:ext cx="7213083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Freeform 5"/>
          <p:cNvSpPr/>
          <p:nvPr/>
        </p:nvSpPr>
        <p:spPr>
          <a:xfrm rot="-10800000">
            <a:off x="9530341" y="960280"/>
            <a:ext cx="125633" cy="125633"/>
          </a:xfrm>
          <a:custGeom>
            <a:avLst/>
            <a:gdLst/>
            <a:ahLst/>
            <a:cxnLst/>
            <a:rect l="l" t="t" r="r" b="b"/>
            <a:pathLst>
              <a:path w="125633" h="125633">
                <a:moveTo>
                  <a:pt x="0" y="0"/>
                </a:moveTo>
                <a:lnTo>
                  <a:pt x="125633" y="0"/>
                </a:lnTo>
                <a:lnTo>
                  <a:pt x="125633" y="125633"/>
                </a:lnTo>
                <a:lnTo>
                  <a:pt x="0" y="1256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0800000">
            <a:off x="10186505" y="960280"/>
            <a:ext cx="125633" cy="125633"/>
          </a:xfrm>
          <a:custGeom>
            <a:avLst/>
            <a:gdLst/>
            <a:ahLst/>
            <a:cxnLst/>
            <a:rect l="l" t="t" r="r" b="b"/>
            <a:pathLst>
              <a:path w="125633" h="125633">
                <a:moveTo>
                  <a:pt x="0" y="0"/>
                </a:moveTo>
                <a:lnTo>
                  <a:pt x="125633" y="0"/>
                </a:lnTo>
                <a:lnTo>
                  <a:pt x="125633" y="125633"/>
                </a:lnTo>
                <a:lnTo>
                  <a:pt x="0" y="1256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0800000">
            <a:off x="10842669" y="960280"/>
            <a:ext cx="125633" cy="125633"/>
          </a:xfrm>
          <a:custGeom>
            <a:avLst/>
            <a:gdLst/>
            <a:ahLst/>
            <a:cxnLst/>
            <a:rect l="l" t="t" r="r" b="b"/>
            <a:pathLst>
              <a:path w="125633" h="125633">
                <a:moveTo>
                  <a:pt x="0" y="0"/>
                </a:moveTo>
                <a:lnTo>
                  <a:pt x="125633" y="0"/>
                </a:lnTo>
                <a:lnTo>
                  <a:pt x="125633" y="125633"/>
                </a:lnTo>
                <a:lnTo>
                  <a:pt x="0" y="1256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039971" y="1321154"/>
            <a:ext cx="1412461" cy="822759"/>
          </a:xfrm>
          <a:custGeom>
            <a:avLst/>
            <a:gdLst/>
            <a:ahLst/>
            <a:cxnLst/>
            <a:rect l="l" t="t" r="r" b="b"/>
            <a:pathLst>
              <a:path w="1412461" h="822759">
                <a:moveTo>
                  <a:pt x="0" y="0"/>
                </a:moveTo>
                <a:lnTo>
                  <a:pt x="1412461" y="0"/>
                </a:lnTo>
                <a:lnTo>
                  <a:pt x="1412461" y="822759"/>
                </a:lnTo>
                <a:lnTo>
                  <a:pt x="0" y="8227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039971" y="8459214"/>
            <a:ext cx="340748" cy="340748"/>
          </a:xfrm>
          <a:custGeom>
            <a:avLst/>
            <a:gdLst/>
            <a:ahLst/>
            <a:cxnLst/>
            <a:rect l="l" t="t" r="r" b="b"/>
            <a:pathLst>
              <a:path w="340748" h="340748">
                <a:moveTo>
                  <a:pt x="0" y="0"/>
                </a:moveTo>
                <a:lnTo>
                  <a:pt x="340747" y="0"/>
                </a:lnTo>
                <a:lnTo>
                  <a:pt x="340747" y="340748"/>
                </a:lnTo>
                <a:lnTo>
                  <a:pt x="0" y="34074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 rot="-10800000">
            <a:off x="6098269" y="8556365"/>
            <a:ext cx="1676187" cy="146446"/>
            <a:chOff x="0" y="0"/>
            <a:chExt cx="2234917" cy="195262"/>
          </a:xfrm>
        </p:grpSpPr>
        <p:sp>
          <p:nvSpPr>
            <p:cNvPr id="11" name="Freeform 11"/>
            <p:cNvSpPr/>
            <p:nvPr/>
          </p:nvSpPr>
          <p:spPr>
            <a:xfrm>
              <a:off x="2039655" y="0"/>
              <a:ext cx="195262" cy="195262"/>
            </a:xfrm>
            <a:custGeom>
              <a:avLst/>
              <a:gdLst/>
              <a:ahLst/>
              <a:cxnLst/>
              <a:rect l="l" t="t" r="r" b="b"/>
              <a:pathLst>
                <a:path w="195262" h="195262">
                  <a:moveTo>
                    <a:pt x="0" y="0"/>
                  </a:moveTo>
                  <a:lnTo>
                    <a:pt x="195262" y="0"/>
                  </a:lnTo>
                  <a:lnTo>
                    <a:pt x="195262" y="195262"/>
                  </a:lnTo>
                  <a:lnTo>
                    <a:pt x="0" y="1952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1019827" y="0"/>
              <a:ext cx="195262" cy="195262"/>
            </a:xfrm>
            <a:custGeom>
              <a:avLst/>
              <a:gdLst/>
              <a:ahLst/>
              <a:cxnLst/>
              <a:rect l="l" t="t" r="r" b="b"/>
              <a:pathLst>
                <a:path w="195262" h="195262">
                  <a:moveTo>
                    <a:pt x="0" y="0"/>
                  </a:moveTo>
                  <a:lnTo>
                    <a:pt x="195262" y="0"/>
                  </a:lnTo>
                  <a:lnTo>
                    <a:pt x="195262" y="195262"/>
                  </a:lnTo>
                  <a:lnTo>
                    <a:pt x="0" y="1952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0" y="0"/>
              <a:ext cx="195262" cy="195262"/>
            </a:xfrm>
            <a:custGeom>
              <a:avLst/>
              <a:gdLst/>
              <a:ahLst/>
              <a:cxnLst/>
              <a:rect l="l" t="t" r="r" b="b"/>
              <a:pathLst>
                <a:path w="195262" h="195262">
                  <a:moveTo>
                    <a:pt x="0" y="0"/>
                  </a:moveTo>
                  <a:lnTo>
                    <a:pt x="195262" y="0"/>
                  </a:lnTo>
                  <a:lnTo>
                    <a:pt x="195262" y="195262"/>
                  </a:lnTo>
                  <a:lnTo>
                    <a:pt x="0" y="1952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4" name="Freeform 14"/>
          <p:cNvSpPr/>
          <p:nvPr/>
        </p:nvSpPr>
        <p:spPr>
          <a:xfrm>
            <a:off x="12083646" y="2688720"/>
            <a:ext cx="854415" cy="241372"/>
          </a:xfrm>
          <a:custGeom>
            <a:avLst/>
            <a:gdLst/>
            <a:ahLst/>
            <a:cxnLst/>
            <a:rect l="l" t="t" r="r" b="b"/>
            <a:pathLst>
              <a:path w="854415" h="241372">
                <a:moveTo>
                  <a:pt x="0" y="0"/>
                </a:moveTo>
                <a:lnTo>
                  <a:pt x="854416" y="0"/>
                </a:lnTo>
                <a:lnTo>
                  <a:pt x="854416" y="241373"/>
                </a:lnTo>
                <a:lnTo>
                  <a:pt x="0" y="24137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3692411" y="1292579"/>
            <a:ext cx="8164091" cy="851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57"/>
              </a:lnSpc>
            </a:pPr>
            <a:r>
              <a:rPr lang="en-US" sz="2714">
                <a:solidFill>
                  <a:srgbClr val="FFFFFF"/>
                </a:solidFill>
                <a:latin typeface="Poppins Ultra-Bold"/>
              </a:rPr>
              <a:t>TABLA DE INFORMACIÓN CLAVE </a:t>
            </a:r>
          </a:p>
          <a:p>
            <a:pPr algn="ctr">
              <a:lnSpc>
                <a:spcPts val="3257"/>
              </a:lnSpc>
            </a:pPr>
            <a:r>
              <a:rPr lang="en-US" sz="2714">
                <a:solidFill>
                  <a:srgbClr val="FFFFFF"/>
                </a:solidFill>
                <a:latin typeface="Poppins Ultra-Bold"/>
              </a:rPr>
              <a:t>PARA PROFESIONALES EN TECNOLOGÍA</a:t>
            </a:r>
          </a:p>
        </p:txBody>
      </p:sp>
      <p:sp>
        <p:nvSpPr>
          <p:cNvPr id="16" name="TextBox 16"/>
          <p:cNvSpPr txBox="1"/>
          <p:nvPr/>
        </p:nvSpPr>
        <p:spPr>
          <a:xfrm rot="5400000">
            <a:off x="11663626" y="2778328"/>
            <a:ext cx="2982069" cy="303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99"/>
              </a:lnSpc>
            </a:pPr>
            <a:r>
              <a:rPr lang="en-US" sz="2199">
                <a:solidFill>
                  <a:srgbClr val="FFFFFF"/>
                </a:solidFill>
                <a:latin typeface="Poppins Ultra-Bold"/>
              </a:rPr>
              <a:t>CLARIDAD Y SÍNTESIS</a:t>
            </a:r>
          </a:p>
        </p:txBody>
      </p:sp>
      <p:sp>
        <p:nvSpPr>
          <p:cNvPr id="17" name="TextBox 17"/>
          <p:cNvSpPr txBox="1"/>
          <p:nvPr/>
        </p:nvSpPr>
        <p:spPr>
          <a:xfrm rot="5400000">
            <a:off x="11651998" y="6232334"/>
            <a:ext cx="3281548" cy="579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99"/>
              </a:lnSpc>
            </a:pPr>
            <a:r>
              <a:rPr lang="en-US" sz="2199">
                <a:solidFill>
                  <a:srgbClr val="FFFFFF"/>
                </a:solidFill>
                <a:latin typeface="Poppins Ultra-Bold"/>
              </a:rPr>
              <a:t>FACILITA LA TOMA</a:t>
            </a:r>
          </a:p>
          <a:p>
            <a:pPr algn="ctr">
              <a:lnSpc>
                <a:spcPts val="2199"/>
              </a:lnSpc>
            </a:pPr>
            <a:r>
              <a:rPr lang="en-US" sz="2199">
                <a:solidFill>
                  <a:srgbClr val="FFFFFF"/>
                </a:solidFill>
                <a:latin typeface="Poppins Ultra-Bold"/>
              </a:rPr>
              <a:t> DE DECISIONES</a:t>
            </a:r>
          </a:p>
        </p:txBody>
      </p:sp>
      <p:sp>
        <p:nvSpPr>
          <p:cNvPr id="18" name="Freeform 18"/>
          <p:cNvSpPr/>
          <p:nvPr/>
        </p:nvSpPr>
        <p:spPr>
          <a:xfrm>
            <a:off x="12083646" y="6401525"/>
            <a:ext cx="854415" cy="241372"/>
          </a:xfrm>
          <a:custGeom>
            <a:avLst/>
            <a:gdLst/>
            <a:ahLst/>
            <a:cxnLst/>
            <a:rect l="l" t="t" r="r" b="b"/>
            <a:pathLst>
              <a:path w="854415" h="241372">
                <a:moveTo>
                  <a:pt x="0" y="0"/>
                </a:moveTo>
                <a:lnTo>
                  <a:pt x="854416" y="0"/>
                </a:lnTo>
                <a:lnTo>
                  <a:pt x="854416" y="241372"/>
                </a:lnTo>
                <a:lnTo>
                  <a:pt x="0" y="24137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110724" y="3724513"/>
            <a:ext cx="1929247" cy="579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99"/>
              </a:lnSpc>
            </a:pPr>
            <a:r>
              <a:rPr lang="en-US" sz="2199">
                <a:solidFill>
                  <a:srgbClr val="FFFFFF"/>
                </a:solidFill>
                <a:latin typeface="Poppins Ultra-Bold"/>
              </a:rPr>
              <a:t>ANÁLISIS DETALLADO</a:t>
            </a:r>
          </a:p>
        </p:txBody>
      </p:sp>
      <p:sp>
        <p:nvSpPr>
          <p:cNvPr id="20" name="Freeform 20"/>
          <p:cNvSpPr/>
          <p:nvPr/>
        </p:nvSpPr>
        <p:spPr>
          <a:xfrm rot="8496335">
            <a:off x="1373356" y="3215337"/>
            <a:ext cx="854415" cy="241372"/>
          </a:xfrm>
          <a:custGeom>
            <a:avLst/>
            <a:gdLst/>
            <a:ahLst/>
            <a:cxnLst/>
            <a:rect l="l" t="t" r="r" b="b"/>
            <a:pathLst>
              <a:path w="854415" h="241372">
                <a:moveTo>
                  <a:pt x="0" y="0"/>
                </a:moveTo>
                <a:lnTo>
                  <a:pt x="854416" y="0"/>
                </a:lnTo>
                <a:lnTo>
                  <a:pt x="854416" y="241372"/>
                </a:lnTo>
                <a:lnTo>
                  <a:pt x="0" y="24137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-8945988">
            <a:off x="1392124" y="5895763"/>
            <a:ext cx="854415" cy="241372"/>
          </a:xfrm>
          <a:custGeom>
            <a:avLst/>
            <a:gdLst/>
            <a:ahLst/>
            <a:cxnLst/>
            <a:rect l="l" t="t" r="r" b="b"/>
            <a:pathLst>
              <a:path w="854415" h="241372">
                <a:moveTo>
                  <a:pt x="0" y="0"/>
                </a:moveTo>
                <a:lnTo>
                  <a:pt x="854416" y="0"/>
                </a:lnTo>
                <a:lnTo>
                  <a:pt x="854416" y="241373"/>
                </a:lnTo>
                <a:lnTo>
                  <a:pt x="0" y="24137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2" name="TextBox 22"/>
          <p:cNvSpPr txBox="1"/>
          <p:nvPr/>
        </p:nvSpPr>
        <p:spPr>
          <a:xfrm rot="-5400000">
            <a:off x="-357054" y="5726572"/>
            <a:ext cx="2915918" cy="579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99"/>
              </a:lnSpc>
              <a:spcBef>
                <a:spcPct val="0"/>
              </a:spcBef>
            </a:pPr>
            <a:r>
              <a:rPr lang="en-US" sz="2199">
                <a:solidFill>
                  <a:srgbClr val="FFFFFF"/>
                </a:solidFill>
                <a:latin typeface="Poppins Ultra-Bold"/>
              </a:rPr>
              <a:t>APLICACIONES </a:t>
            </a:r>
          </a:p>
          <a:p>
            <a:pPr algn="ctr">
              <a:lnSpc>
                <a:spcPts val="2199"/>
              </a:lnSpc>
              <a:spcBef>
                <a:spcPct val="0"/>
              </a:spcBef>
            </a:pPr>
            <a:r>
              <a:rPr lang="en-US" sz="2199">
                <a:solidFill>
                  <a:srgbClr val="FFFFFF"/>
                </a:solidFill>
                <a:latin typeface="Poppins Ultra-Bold"/>
              </a:rPr>
              <a:t>EN LA EDUCACIÓN</a:t>
            </a:r>
          </a:p>
        </p:txBody>
      </p:sp>
      <p:sp>
        <p:nvSpPr>
          <p:cNvPr id="23" name="Freeform 23"/>
          <p:cNvSpPr/>
          <p:nvPr/>
        </p:nvSpPr>
        <p:spPr>
          <a:xfrm rot="-7939600">
            <a:off x="6047950" y="803361"/>
            <a:ext cx="854415" cy="241372"/>
          </a:xfrm>
          <a:custGeom>
            <a:avLst/>
            <a:gdLst/>
            <a:ahLst/>
            <a:cxnLst/>
            <a:rect l="l" t="t" r="r" b="b"/>
            <a:pathLst>
              <a:path w="854415" h="241372">
                <a:moveTo>
                  <a:pt x="0" y="0"/>
                </a:moveTo>
                <a:lnTo>
                  <a:pt x="854415" y="0"/>
                </a:lnTo>
                <a:lnTo>
                  <a:pt x="854415" y="241372"/>
                </a:lnTo>
                <a:lnTo>
                  <a:pt x="0" y="24137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2380718" y="476679"/>
            <a:ext cx="3657898" cy="303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99"/>
              </a:lnSpc>
              <a:spcBef>
                <a:spcPct val="0"/>
              </a:spcBef>
            </a:pPr>
            <a:r>
              <a:rPr lang="en-US" sz="2199">
                <a:solidFill>
                  <a:srgbClr val="FFFFFF"/>
                </a:solidFill>
                <a:latin typeface="Poppins Ultra-Bold"/>
              </a:rPr>
              <a:t>VISUALIZACIÓN DE DATOS</a:t>
            </a:r>
          </a:p>
        </p:txBody>
      </p:sp>
      <p:sp>
        <p:nvSpPr>
          <p:cNvPr id="25" name="Freeform 25"/>
          <p:cNvSpPr/>
          <p:nvPr/>
        </p:nvSpPr>
        <p:spPr>
          <a:xfrm rot="2002712">
            <a:off x="8557418" y="8378114"/>
            <a:ext cx="854415" cy="241372"/>
          </a:xfrm>
          <a:custGeom>
            <a:avLst/>
            <a:gdLst/>
            <a:ahLst/>
            <a:cxnLst/>
            <a:rect l="l" t="t" r="r" b="b"/>
            <a:pathLst>
              <a:path w="854415" h="241372">
                <a:moveTo>
                  <a:pt x="0" y="0"/>
                </a:moveTo>
                <a:lnTo>
                  <a:pt x="854416" y="0"/>
                </a:lnTo>
                <a:lnTo>
                  <a:pt x="854416" y="241373"/>
                </a:lnTo>
                <a:lnTo>
                  <a:pt x="0" y="24137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6" name="TextBox 26"/>
          <p:cNvSpPr txBox="1"/>
          <p:nvPr/>
        </p:nvSpPr>
        <p:spPr>
          <a:xfrm>
            <a:off x="9432642" y="8524372"/>
            <a:ext cx="3078212" cy="579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99"/>
              </a:lnSpc>
              <a:spcBef>
                <a:spcPct val="0"/>
              </a:spcBef>
            </a:pPr>
            <a:r>
              <a:rPr lang="en-US" sz="2199">
                <a:solidFill>
                  <a:srgbClr val="FFFFFF"/>
                </a:solidFill>
                <a:latin typeface="Poppins Ultra-Bold"/>
              </a:rPr>
              <a:t>MEJORA LA MEMORIA </a:t>
            </a:r>
          </a:p>
          <a:p>
            <a:pPr algn="ctr">
              <a:lnSpc>
                <a:spcPts val="2199"/>
              </a:lnSpc>
              <a:spcBef>
                <a:spcPct val="0"/>
              </a:spcBef>
            </a:pPr>
            <a:r>
              <a:rPr lang="en-US" sz="2199">
                <a:solidFill>
                  <a:srgbClr val="FFFFFF"/>
                </a:solidFill>
                <a:latin typeface="Poppins Ultra-Bold"/>
              </a:rPr>
              <a:t>Y RETENCIÓN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2746201" y="8828537"/>
            <a:ext cx="3437483" cy="579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99"/>
              </a:lnSpc>
              <a:spcBef>
                <a:spcPct val="0"/>
              </a:spcBef>
            </a:pPr>
            <a:r>
              <a:rPr lang="en-US" sz="2199">
                <a:solidFill>
                  <a:srgbClr val="FFFFFF"/>
                </a:solidFill>
                <a:latin typeface="Poppins Ultra-Bold"/>
              </a:rPr>
              <a:t>ADAPTABLE A DIVERSOS </a:t>
            </a:r>
          </a:p>
          <a:p>
            <a:pPr algn="ctr">
              <a:lnSpc>
                <a:spcPts val="2199"/>
              </a:lnSpc>
              <a:spcBef>
                <a:spcPct val="0"/>
              </a:spcBef>
            </a:pPr>
            <a:r>
              <a:rPr lang="en-US" sz="2199">
                <a:solidFill>
                  <a:srgbClr val="FFFFFF"/>
                </a:solidFill>
                <a:latin typeface="Poppins Ultra-Bold"/>
              </a:rPr>
              <a:t>CONTEXTOS</a:t>
            </a:r>
          </a:p>
        </p:txBody>
      </p:sp>
      <p:sp>
        <p:nvSpPr>
          <p:cNvPr id="28" name="Freeform 28"/>
          <p:cNvSpPr/>
          <p:nvPr/>
        </p:nvSpPr>
        <p:spPr>
          <a:xfrm rot="8496335">
            <a:off x="4447516" y="8319361"/>
            <a:ext cx="854415" cy="241372"/>
          </a:xfrm>
          <a:custGeom>
            <a:avLst/>
            <a:gdLst/>
            <a:ahLst/>
            <a:cxnLst/>
            <a:rect l="l" t="t" r="r" b="b"/>
            <a:pathLst>
              <a:path w="854415" h="241372">
                <a:moveTo>
                  <a:pt x="0" y="0"/>
                </a:moveTo>
                <a:lnTo>
                  <a:pt x="854415" y="0"/>
                </a:lnTo>
                <a:lnTo>
                  <a:pt x="854415" y="241372"/>
                </a:lnTo>
                <a:lnTo>
                  <a:pt x="0" y="24137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9" name="TextBox 29"/>
          <p:cNvSpPr txBox="1"/>
          <p:nvPr/>
        </p:nvSpPr>
        <p:spPr>
          <a:xfrm>
            <a:off x="6936363" y="144574"/>
            <a:ext cx="5471220" cy="303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99"/>
              </a:lnSpc>
              <a:spcBef>
                <a:spcPct val="0"/>
              </a:spcBef>
            </a:pPr>
            <a:r>
              <a:rPr lang="en-US" sz="2199">
                <a:solidFill>
                  <a:srgbClr val="FFFFFF"/>
                </a:solidFill>
                <a:latin typeface="Poppins Ultra-Bold"/>
              </a:rPr>
              <a:t>FACILITA LA COMUNICACIÓN EFECTIVA</a:t>
            </a:r>
          </a:p>
        </p:txBody>
      </p:sp>
      <p:sp>
        <p:nvSpPr>
          <p:cNvPr id="30" name="Freeform 30"/>
          <p:cNvSpPr/>
          <p:nvPr/>
        </p:nvSpPr>
        <p:spPr>
          <a:xfrm rot="-4681885">
            <a:off x="8980558" y="803361"/>
            <a:ext cx="854415" cy="241372"/>
          </a:xfrm>
          <a:custGeom>
            <a:avLst/>
            <a:gdLst/>
            <a:ahLst/>
            <a:cxnLst/>
            <a:rect l="l" t="t" r="r" b="b"/>
            <a:pathLst>
              <a:path w="854415" h="241372">
                <a:moveTo>
                  <a:pt x="0" y="0"/>
                </a:moveTo>
                <a:lnTo>
                  <a:pt x="854415" y="0"/>
                </a:lnTo>
                <a:lnTo>
                  <a:pt x="854415" y="241372"/>
                </a:lnTo>
                <a:lnTo>
                  <a:pt x="0" y="24137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</Words>
  <Application>Microsoft Office PowerPoint</Application>
  <PresentationFormat>Personalizado</PresentationFormat>
  <Paragraphs>34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Poppins Ultra-Bold</vt:lpstr>
      <vt:lpstr>Poppins</vt:lpstr>
      <vt:lpstr>Calibri</vt:lpstr>
      <vt:lpstr>Arial</vt:lpstr>
      <vt:lpstr>Office Theme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cp:lastModifiedBy/>
  <cp:revision>1</cp:revision>
  <dcterms:created xsi:type="dcterms:W3CDTF">2023-12-08T20:59:34Z</dcterms:created>
  <dcterms:modified xsi:type="dcterms:W3CDTF">2023-12-08T21:15:15Z</dcterms:modified>
  <dc:identifier/>
</cp:coreProperties>
</file>