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693400" cy="11163300"/>
  <p:notesSz cx="10693400" cy="75628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5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2586" y="90"/>
      </p:cViewPr>
      <p:guideLst>
        <p:guide orient="horz" pos="4251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3460622"/>
            <a:ext cx="908939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6251448"/>
            <a:ext cx="7485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1" y="2567559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2" y="2567559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446532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2567559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10381868"/>
            <a:ext cx="34218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10381868"/>
            <a:ext cx="24594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0381868"/>
            <a:ext cx="24594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252107"/>
              </p:ext>
            </p:extLst>
          </p:nvPr>
        </p:nvGraphicFramePr>
        <p:xfrm>
          <a:off x="850900" y="1009650"/>
          <a:ext cx="9341483" cy="58445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289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9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9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3484">
                <a:tc>
                  <a:txBody>
                    <a:bodyPr/>
                    <a:lstStyle/>
                    <a:p>
                      <a:pPr marL="0" marR="215900" indent="-14478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lang="es-CO" sz="1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PARTE DEL TUBO DIGESTIVO</a:t>
                      </a:r>
                      <a:endParaRPr lang="es-CO" sz="1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35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135"/>
                        </a:lnSpc>
                        <a:spcBef>
                          <a:spcPts val="0"/>
                        </a:spcBef>
                      </a:pPr>
                      <a:r>
                        <a:rPr lang="es-CO" sz="1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ESÓFAGO</a:t>
                      </a:r>
                      <a:endParaRPr lang="es-CO" sz="1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10"/>
                        </a:lnSpc>
                        <a:spcBef>
                          <a:spcPts val="0"/>
                        </a:spcBef>
                      </a:pPr>
                      <a:endParaRPr lang="es-ES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110"/>
                        </a:lnSpc>
                        <a:spcBef>
                          <a:spcPts val="0"/>
                        </a:spcBef>
                      </a:pPr>
                      <a:r>
                        <a:rPr lang="es-ES" sz="1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ESTÓMAGO</a:t>
                      </a:r>
                      <a:endParaRPr lang="es-ES" sz="1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0541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lang="es-ES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(CARDIAS, FONDO, CUERPO, ANTRO Y PÍLORO)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1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110"/>
                        </a:lnSpc>
                        <a:spcBef>
                          <a:spcPts val="0"/>
                        </a:spcBef>
                      </a:pPr>
                      <a:r>
                        <a:rPr lang="es-CO" sz="1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INTESTINO DELGADO</a:t>
                      </a:r>
                      <a:endParaRPr lang="es-CO" sz="1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175"/>
                        </a:lnSpc>
                        <a:spcBef>
                          <a:spcPts val="0"/>
                        </a:spcBef>
                      </a:pP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(DUODENO, YEYUNO E ÍLEON)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10"/>
                        </a:lnSpc>
                        <a:spcBef>
                          <a:spcPts val="0"/>
                        </a:spcBef>
                      </a:pPr>
                      <a:r>
                        <a:rPr lang="es-CO" sz="1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INTESTINO GRUESO</a:t>
                      </a:r>
                      <a:endParaRPr lang="es-CO" sz="1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4135" indent="635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(CIEGO, ASCENDENTE, TRANSVERSO, DESCENDENTE, SIGMOIDES, RECTO Y ANO)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538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Función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47015" indent="635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Conducir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bolo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alimenticio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desde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bucofarínge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hasta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estómago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92075" indent="635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Encargado de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procesar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alimento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ingerido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formando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pastosa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semilíquida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(quimo).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44780" indent="3175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Digiere el material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alimenticio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absorbe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los productos finales del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proceso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digestivo.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80645" indent="-1905" algn="ctr">
                        <a:lnSpc>
                          <a:spcPct val="957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encarga de la absorción de la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mayor parte del agua y los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iones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quimo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que recibe del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intestino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delgado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que se transforma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las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heces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para su eliminación.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Otras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funciones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 secreción de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moco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completa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 digestión. No se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secretan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enzimas digestivas.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ESTRUCTURA DEL TUBO DIGESTIVO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092">
                <a:tc rowSpan="3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Mucosa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2575" indent="1905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revistimiento</a:t>
                      </a: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Lámina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propia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Presenta fosetas o foveólas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0" marR="71755" indent="1905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Pliegues circulares o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válvulas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Kerckring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vellosidades (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vaso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linfático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quilífero,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venoso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arterial) y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microvellosidades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(Aumentan superficie de absorción)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08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1915" algn="ctr">
                        <a:lnSpc>
                          <a:spcPct val="957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 plano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estratificado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queratinizado. A la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altura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estómago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cilíndrico.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306070" algn="ctr">
                        <a:lnSpc>
                          <a:spcPts val="114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cilíndrico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simple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(secreta moco).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Glándulas cardiales.</a:t>
                      </a:r>
                    </a:p>
                    <a:p>
                      <a:pPr marL="0" marR="219075" algn="ctr">
                        <a:lnSpc>
                          <a:spcPct val="957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Glándulas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fúndicas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Células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mucosas (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secretan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moco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células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parietales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oxínticas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(HCl y factor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extrínseco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cimógenas o</a:t>
                      </a:r>
                    </a:p>
                    <a:p>
                      <a:pPr marL="0" marR="137795" indent="635" algn="ctr">
                        <a:lnSpc>
                          <a:spcPct val="959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principales (pepsina,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lipasas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endocrinas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del SNED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(producen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hormonas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propician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regulan o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inhiben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digestión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puede ser: G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liberadoras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gastrina, D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segregan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somatostatina, EC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serotonina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etc.)</a:t>
                      </a:r>
                    </a:p>
                    <a:p>
                      <a:pPr marL="0" algn="ctr">
                        <a:lnSpc>
                          <a:spcPts val="1105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Glándulas pilóricas.</a:t>
                      </a: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8750" indent="1270" algn="ctr">
                        <a:lnSpc>
                          <a:spcPct val="957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 cilíndrico simple con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microvellosidades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células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caliciformes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(producen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mucina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moco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marL="0" marR="30099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Células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enteroendocrinas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endocrinas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25019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Células de Paneth (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producen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lisozima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21310" algn="ctr">
                        <a:lnSpc>
                          <a:spcPct val="955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 cilíndrico simple con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microvellosidades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células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caliciformes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(++)</a:t>
                      </a: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64795" indent="-635" algn="ctr">
                        <a:lnSpc>
                          <a:spcPct val="957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Porción del ano: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epitelio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estratificado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queratinizado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cuando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sale a la luz, cambia 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queratinizado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346075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Células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enteroendocrinas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endocrinas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294005" algn="ctr">
                        <a:lnSpc>
                          <a:spcPts val="114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Células de Paneth (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producen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lisozima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65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202565" indent="762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 conectivo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laxo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el tercer tercio hay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 conectivo laxo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0" marR="66040" indent="-67437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 conectivo laxo con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criptas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Lieberkuhn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11125" indent="-67437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 conectivo laxo con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criptas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Lieberkuhn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700070"/>
              </p:ext>
            </p:extLst>
          </p:nvPr>
        </p:nvGraphicFramePr>
        <p:xfrm>
          <a:off x="850900" y="6854190"/>
          <a:ext cx="9341483" cy="331990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289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9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9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8703">
                <a:tc row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34645" indent="-46355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Muscularis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mucosae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230504" indent="-30480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glándulas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esofágicas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cardiacas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81610" indent="-37846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el íleon hay placas de Peyer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(nódulos linfoides)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Placas de Peyer (nódulos linfoides)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Circular y longitudinal.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Circular y longitudinal.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Circular y longitudinal.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Circular y longitudinal.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092">
                <a:tc>
                  <a:txBody>
                    <a:bodyPr/>
                    <a:lstStyle/>
                    <a:p>
                      <a:pPr marL="0" algn="ctr">
                        <a:lnSpc>
                          <a:spcPts val="112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Submucosa</a:t>
                      </a:r>
                    </a:p>
                    <a:p>
                      <a:pPr marL="0" marR="84455" indent="-635" algn="ctr">
                        <a:lnSpc>
                          <a:spcPct val="9550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(vasos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sanguíneos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linfáticos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plexo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Meissner)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81280" indent="2540" algn="ctr">
                        <a:lnSpc>
                          <a:spcPct val="957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conectivo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laxo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compuesto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fibras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colágenas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elásticas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más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gruesas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Glándulas</a:t>
                      </a:r>
                    </a:p>
                    <a:p>
                      <a:pPr marL="0" algn="ctr">
                        <a:lnSpc>
                          <a:spcPts val="1105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esofágicas.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 conectivo laxo.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5725" indent="1905" algn="ctr">
                        <a:lnSpc>
                          <a:spcPct val="955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 conectivo laxo. En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duodeno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 glándulas de Brunner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(urogastrona: alcalinizar el quimo)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 conectivo laxo.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933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Muscular</a:t>
                      </a:r>
                      <a:endParaRPr sz="11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64160" indent="33782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Circular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Plexo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mientérico de</a:t>
                      </a:r>
                    </a:p>
                    <a:p>
                      <a:pPr marL="0" algn="ctr">
                        <a:lnSpc>
                          <a:spcPts val="109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Auerbach</a:t>
                      </a:r>
                    </a:p>
                    <a:p>
                      <a:pPr marL="0" marR="283210" indent="635" algn="ctr">
                        <a:lnSpc>
                          <a:spcPct val="965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Longitudinal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Extremo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superior: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(músculo estriado).</a:t>
                      </a:r>
                    </a:p>
                    <a:p>
                      <a:pPr marL="0" marR="123189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Extremo medio: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músculo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estriado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liso.</a:t>
                      </a:r>
                    </a:p>
                    <a:p>
                      <a:pPr marL="0" algn="ctr">
                        <a:lnSpc>
                          <a:spcPts val="109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Extremo inferior: músculo</a:t>
                      </a:r>
                    </a:p>
                    <a:p>
                      <a:pPr marL="0" algn="ctr">
                        <a:lnSpc>
                          <a:spcPts val="1175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liso.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765175" indent="-3175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Oblicua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Circular</a:t>
                      </a:r>
                    </a:p>
                    <a:p>
                      <a:pPr marL="0" marR="13843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Plexo mientérico de Auerbach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Longitudinal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17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Circular</a:t>
                      </a:r>
                    </a:p>
                    <a:p>
                      <a:pPr marL="0" marR="225425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Plexo mientérico de Auerbach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Longitudinal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25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Circular y por disposición de la capa</a:t>
                      </a:r>
                    </a:p>
                    <a:p>
                      <a:pPr marL="0" marR="83185" algn="ctr">
                        <a:lnSpc>
                          <a:spcPct val="958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muscular longitudinal en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bandas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longitudinales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tiene tenias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cólicas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(epiploica, mesocólica y libre) y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haustras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 cólicas (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saculaciones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la porción del recto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presenta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anillos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circulares o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columnas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rectas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Morgagni.</a:t>
                      </a:r>
                    </a:p>
                    <a:p>
                      <a:pPr marL="0" marR="139065" indent="2540" algn="ctr">
                        <a:lnSpc>
                          <a:spcPct val="955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la porción del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presenta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esfínter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interno (músculo liso) y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esfínter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externo (musculo estriado)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704">
                <a:tc>
                  <a:txBody>
                    <a:bodyPr/>
                    <a:lstStyle/>
                    <a:p>
                      <a:pPr marL="0" algn="ctr">
                        <a:lnSpc>
                          <a:spcPts val="1135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135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Serosa/Adventicia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Adventicia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226060" indent="4572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Serosa (peritoneo):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tejido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conectivo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laxo y mesotelio.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Serosa (peritoneo)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82880" indent="-33655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Serosa (presenta sacos de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grasa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llamados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apéndices epiploicos).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577</Words>
  <Application>Microsoft Office PowerPoint</Application>
  <PresentationFormat>Personalizado</PresentationFormat>
  <Paragraphs>127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2023-03-01T19:46:23Z</dcterms:created>
  <dcterms:modified xsi:type="dcterms:W3CDTF">2024-02-02T21:34:20Z</dcterms:modified>
</cp:coreProperties>
</file>