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</p:sldMasterIdLst>
  <p:sldIdLst>
    <p:sldId id="256" r:id="rId2"/>
  </p:sldIdLst>
  <p:sldSz cx="7556500" cy="12853988"/>
  <p:notesSz cx="7556500" cy="106934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62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ED083AE6-46FA-4A59-8FB0-9F97EB10719F}" styleName="Estilo claro 3 - Acento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6" d="100"/>
          <a:sy n="86" d="100"/>
        </p:scale>
        <p:origin x="2760" y="60"/>
      </p:cViewPr>
      <p:guideLst>
        <p:guide orient="horz" pos="3462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984737"/>
            <a:ext cx="642842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8" y="7198233"/>
            <a:ext cx="529399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260"/>
              </a:lnSpc>
            </a:pPr>
            <a:r>
              <a:rPr lang="es-CO" spc="-210"/>
              <a:t>11</a:t>
            </a:r>
            <a:r>
              <a:rPr lang="es-CO" spc="-204"/>
              <a:t>/</a:t>
            </a:r>
            <a:r>
              <a:rPr lang="es-CO" spc="-210"/>
              <a:t>1</a:t>
            </a:r>
            <a:r>
              <a:rPr lang="es-CO" spc="-195"/>
              <a:t>0</a:t>
            </a:r>
            <a:r>
              <a:rPr lang="es-CO" spc="-204"/>
              <a:t>/</a:t>
            </a:r>
            <a:r>
              <a:rPr lang="es-CO" spc="-210"/>
              <a:t>2</a:t>
            </a:r>
            <a:r>
              <a:rPr lang="es-CO" spc="-195"/>
              <a:t>0</a:t>
            </a:r>
            <a:r>
              <a:rPr lang="es-CO" spc="-220"/>
              <a:t>2</a:t>
            </a:r>
            <a:r>
              <a:rPr lang="es-CO" spc="-200"/>
              <a:t>1</a:t>
            </a:r>
            <a:endParaRPr lang="es-CO" spc="-20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260"/>
              </a:lnSpc>
            </a:pPr>
            <a:r>
              <a:rPr lang="es-CO" spc="-210"/>
              <a:t>11</a:t>
            </a:r>
            <a:r>
              <a:rPr lang="es-CO" spc="-204"/>
              <a:t>/</a:t>
            </a:r>
            <a:r>
              <a:rPr lang="es-CO" spc="-210"/>
              <a:t>1</a:t>
            </a:r>
            <a:r>
              <a:rPr lang="es-CO" spc="-195"/>
              <a:t>0</a:t>
            </a:r>
            <a:r>
              <a:rPr lang="es-CO" spc="-204"/>
              <a:t>/</a:t>
            </a:r>
            <a:r>
              <a:rPr lang="es-CO" spc="-210"/>
              <a:t>2</a:t>
            </a:r>
            <a:r>
              <a:rPr lang="es-CO" spc="-195"/>
              <a:t>0</a:t>
            </a:r>
            <a:r>
              <a:rPr lang="es-CO" spc="-220"/>
              <a:t>2</a:t>
            </a:r>
            <a:r>
              <a:rPr lang="es-CO" spc="-200"/>
              <a:t>1</a:t>
            </a:r>
            <a:endParaRPr lang="es-CO" spc="-20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956417"/>
            <a:ext cx="32898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8" y="2956417"/>
            <a:ext cx="3289839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260"/>
              </a:lnSpc>
            </a:pPr>
            <a:r>
              <a:rPr lang="es-CO" spc="-210"/>
              <a:t>11</a:t>
            </a:r>
            <a:r>
              <a:rPr lang="es-CO" spc="-204"/>
              <a:t>/</a:t>
            </a:r>
            <a:r>
              <a:rPr lang="es-CO" spc="-210"/>
              <a:t>1</a:t>
            </a:r>
            <a:r>
              <a:rPr lang="es-CO" spc="-195"/>
              <a:t>0</a:t>
            </a:r>
            <a:r>
              <a:rPr lang="es-CO" spc="-204"/>
              <a:t>/</a:t>
            </a:r>
            <a:r>
              <a:rPr lang="es-CO" spc="-210"/>
              <a:t>2</a:t>
            </a:r>
            <a:r>
              <a:rPr lang="es-CO" spc="-195"/>
              <a:t>0</a:t>
            </a:r>
            <a:r>
              <a:rPr lang="es-CO" spc="-220"/>
              <a:t>2</a:t>
            </a:r>
            <a:r>
              <a:rPr lang="es-CO" spc="-200"/>
              <a:t>1</a:t>
            </a:r>
            <a:endParaRPr lang="es-CO" spc="-200" dirty="0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260"/>
              </a:lnSpc>
            </a:pPr>
            <a:r>
              <a:rPr lang="es-CO" spc="-210"/>
              <a:t>11</a:t>
            </a:r>
            <a:r>
              <a:rPr lang="es-CO" spc="-204"/>
              <a:t>/</a:t>
            </a:r>
            <a:r>
              <a:rPr lang="es-CO" spc="-210"/>
              <a:t>1</a:t>
            </a:r>
            <a:r>
              <a:rPr lang="es-CO" spc="-195"/>
              <a:t>0</a:t>
            </a:r>
            <a:r>
              <a:rPr lang="es-CO" spc="-204"/>
              <a:t>/</a:t>
            </a:r>
            <a:r>
              <a:rPr lang="es-CO" spc="-210"/>
              <a:t>2</a:t>
            </a:r>
            <a:r>
              <a:rPr lang="es-CO" spc="-195"/>
              <a:t>0</a:t>
            </a:r>
            <a:r>
              <a:rPr lang="es-CO" spc="-220"/>
              <a:t>2</a:t>
            </a:r>
            <a:r>
              <a:rPr lang="es-CO" spc="-200"/>
              <a:t>1</a:t>
            </a:r>
            <a:endParaRPr lang="es-CO" spc="-200" dirty="0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>
              <a:defRPr sz="1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260"/>
              </a:lnSpc>
            </a:pPr>
            <a:r>
              <a:rPr lang="es-CO" spc="-210"/>
              <a:t>11</a:t>
            </a:r>
            <a:r>
              <a:rPr lang="es-CO" spc="-204"/>
              <a:t>/</a:t>
            </a:r>
            <a:r>
              <a:rPr lang="es-CO" spc="-210"/>
              <a:t>1</a:t>
            </a:r>
            <a:r>
              <a:rPr lang="es-CO" spc="-195"/>
              <a:t>0</a:t>
            </a:r>
            <a:r>
              <a:rPr lang="es-CO" spc="-204"/>
              <a:t>/</a:t>
            </a:r>
            <a:r>
              <a:rPr lang="es-CO" spc="-210"/>
              <a:t>2</a:t>
            </a:r>
            <a:r>
              <a:rPr lang="es-CO" spc="-195"/>
              <a:t>0</a:t>
            </a:r>
            <a:r>
              <a:rPr lang="es-CO" spc="-220"/>
              <a:t>2</a:t>
            </a:r>
            <a:r>
              <a:rPr lang="es-CO" spc="-200"/>
              <a:t>1</a:t>
            </a:r>
            <a:endParaRPr lang="es-CO" spc="-200" dirty="0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3" y="514160"/>
            <a:ext cx="68065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3" y="2956417"/>
            <a:ext cx="680656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11954209"/>
            <a:ext cx="242011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529711" y="12100603"/>
            <a:ext cx="500379" cy="166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100" b="0" i="0">
                <a:solidFill>
                  <a:schemeClr val="tx1"/>
                </a:solidFill>
                <a:latin typeface="Trebuchet MS"/>
                <a:cs typeface="Trebuchet MS"/>
              </a:defRPr>
            </a:lvl1pPr>
          </a:lstStyle>
          <a:p>
            <a:pPr marL="12700">
              <a:lnSpc>
                <a:spcPts val="1260"/>
              </a:lnSpc>
            </a:pPr>
            <a:r>
              <a:rPr lang="es-CO" spc="-210"/>
              <a:t>11</a:t>
            </a:r>
            <a:r>
              <a:rPr lang="es-CO" spc="-204"/>
              <a:t>/</a:t>
            </a:r>
            <a:r>
              <a:rPr lang="es-CO" spc="-210"/>
              <a:t>1</a:t>
            </a:r>
            <a:r>
              <a:rPr lang="es-CO" spc="-195"/>
              <a:t>0</a:t>
            </a:r>
            <a:r>
              <a:rPr lang="es-CO" spc="-204"/>
              <a:t>/</a:t>
            </a:r>
            <a:r>
              <a:rPr lang="es-CO" spc="-210"/>
              <a:t>2</a:t>
            </a:r>
            <a:r>
              <a:rPr lang="es-CO" spc="-195"/>
              <a:t>0</a:t>
            </a:r>
            <a:r>
              <a:rPr lang="es-CO" spc="-220"/>
              <a:t>2</a:t>
            </a:r>
            <a:r>
              <a:rPr lang="es-CO" spc="-200"/>
              <a:t>1</a:t>
            </a:r>
            <a:endParaRPr lang="es-CO" spc="-200"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3" y="11954209"/>
            <a:ext cx="173945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94757170"/>
              </p:ext>
            </p:extLst>
          </p:nvPr>
        </p:nvGraphicFramePr>
        <p:xfrm>
          <a:off x="544513" y="330994"/>
          <a:ext cx="6281738" cy="8674112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8595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3274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9473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9644"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endParaRPr lang="es-CO" sz="20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ROMANTICISMO</a:t>
                      </a:r>
                      <a:endParaRPr lang="es-CO" sz="20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50000"/>
                        </a:lnSpc>
                        <a:spcBef>
                          <a:spcPts val="0"/>
                        </a:spcBef>
                      </a:pPr>
                      <a:r>
                        <a:rPr lang="es-CO" sz="2000" b="1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REALISMO</a:t>
                      </a:r>
                      <a:endParaRPr lang="es-CO" sz="20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37007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DEFINICIÓN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Movimiento cultural que se</a:t>
                      </a:r>
                    </a:p>
                    <a:p>
                      <a:pPr marL="0" marR="8509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desarrolla en Europa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desde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fines del siglo XVIII y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durante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primera mitad del XIX y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que, en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oposición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Neoclasicismo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exalta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libertad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creativa, la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fantasía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los sentimientos.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15875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Movimiento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principalmente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literario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surgido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en Francia 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mediados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 siglo XIX,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se caracteriza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la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recreación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fiel de la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realidad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observada.</a:t>
                      </a:r>
                    </a:p>
                  </a:txBody>
                  <a:tcPr marL="0" marR="0" marT="7810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602104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TEMÁTICAS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marR="648970" indent="-22860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Sentimientos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emociones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noche y el horror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Inocencia y sabiduría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Naturaleza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soledad y la locura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 irracional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amor y la muerte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Representación del “yo”</a:t>
                      </a:r>
                    </a:p>
                  </a:txBody>
                  <a:tcPr marL="0" marR="0" marT="635" marB="0"/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actualidad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hombre</a:t>
                      </a:r>
                    </a:p>
                    <a:p>
                      <a:pPr marL="0" marR="425450" indent="-22860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Las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condiciones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sociales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Textos reivindicativos</a:t>
                      </a:r>
                    </a:p>
                    <a:p>
                      <a:pPr marL="0" marR="100965" indent="-22860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Conceptualización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vida cotidiana</a:t>
                      </a:r>
                    </a:p>
                    <a:p>
                      <a:pPr marL="0" marR="524510" indent="-22860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Font typeface="Symbol"/>
                        <a:buChar char=""/>
                        <a:tabLst>
                          <a:tab pos="296545" algn="l"/>
                          <a:tab pos="297180" algn="l"/>
                        </a:tabLst>
                      </a:pP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Descripciones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detalladas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10795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170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CONTEXTO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 durante el ultimo</a:t>
                      </a:r>
                    </a:p>
                    <a:p>
                      <a:pPr marL="0" marR="6858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cuarto del siglo XVIII y entre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primera mitad del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siglo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XIX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respuesta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contraria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hacia los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ideales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ilustración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neoclasicismo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consecuencia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consumación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 la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revolución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francesa.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ts val="129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Durante la Segunda</a:t>
                      </a:r>
                    </a:p>
                    <a:p>
                      <a:pPr marL="0" marR="11938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República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Francesa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(1848), Francia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enfrenta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un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crecimiento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industrial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distancia a las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clases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sociales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mostrando “la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parte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oscura de la</a:t>
                      </a:r>
                    </a:p>
                    <a:p>
                      <a:pPr marL="0" marR="81280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industrialización”.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Debido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 la exploración de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esta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</a:t>
                      </a: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surge el realismo.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87826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AUTORES Y OBRAS</a:t>
                      </a:r>
                      <a:endParaRPr lang="es-CO"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Autores: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Friedrich Hölderling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Novalis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Emily Dickinson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Edgar Alan Poe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Alejandro Dumas (Padre)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Mary Shelley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Lewis Carroll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Obras: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Fausto</a:t>
                      </a:r>
                    </a:p>
                    <a:p>
                      <a:pPr marL="0" marR="261620" indent="-228600" algn="ctr">
                        <a:lnSpc>
                          <a:spcPct val="100899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Alicia en el país de las</a:t>
                      </a:r>
                      <a:r>
                        <a:rPr lang="es-CO"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maravillas</a:t>
                      </a: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 tres mosqueteros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conde de Montecristo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Frankenstein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Autores: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Gustave Flaubert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Fedor Dostoievski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Stendhal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Guy de Maupassant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León Tolstói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Henrik Ibsen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Benito Pérez Galdós</a:t>
                      </a: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</a:pPr>
                      <a:endParaRPr sz="110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Obras: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Oliver Twist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Crimen y castigo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Doña Perfecta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Papá Goriot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David Copperfield</a:t>
                      </a:r>
                    </a:p>
                    <a:p>
                      <a:pPr marL="0" indent="-229235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Font typeface="Wingdings"/>
                        <a:buChar char=""/>
                        <a:tabLst>
                          <a:tab pos="297180" algn="l"/>
                        </a:tabLst>
                      </a:pPr>
                      <a:r>
                        <a:rPr sz="110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prima Bette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" name="Tabla 6">
            <a:extLst>
              <a:ext uri="{FF2B5EF4-FFF2-40B4-BE49-F238E27FC236}">
                <a16:creationId xmlns:a16="http://schemas.microsoft.com/office/drawing/2014/main" id="{12A9084F-BB86-5676-5107-116B7CF6EAA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7406567"/>
              </p:ext>
            </p:extLst>
          </p:nvPr>
        </p:nvGraphicFramePr>
        <p:xfrm>
          <a:off x="544512" y="9005106"/>
          <a:ext cx="6281736" cy="2203831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862138">
                  <a:extLst>
                    <a:ext uri="{9D8B030D-6E8A-4147-A177-3AD203B41FA5}">
                      <a16:colId xmlns:a16="http://schemas.microsoft.com/office/drawing/2014/main" val="755636859"/>
                    </a:ext>
                  </a:extLst>
                </a:gridCol>
                <a:gridCol w="2325686">
                  <a:extLst>
                    <a:ext uri="{9D8B030D-6E8A-4147-A177-3AD203B41FA5}">
                      <a16:colId xmlns:a16="http://schemas.microsoft.com/office/drawing/2014/main" val="587146351"/>
                    </a:ext>
                  </a:extLst>
                </a:gridCol>
                <a:gridCol w="2093912">
                  <a:extLst>
                    <a:ext uri="{9D8B030D-6E8A-4147-A177-3AD203B41FA5}">
                      <a16:colId xmlns:a16="http://schemas.microsoft.com/office/drawing/2014/main" val="40644634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sz="1100" b="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algn="ctr">
                        <a:lnSpc>
                          <a:spcPct val="100000"/>
                        </a:lnSpc>
                        <a:spcBef>
                          <a:spcPts val="0"/>
                        </a:spcBef>
                      </a:pPr>
                      <a:endParaRPr lang="es-CO" sz="1100" b="0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245110" indent="-121920" algn="ctr">
                        <a:lnSpc>
                          <a:spcPct val="101699"/>
                        </a:lnSpc>
                        <a:spcBef>
                          <a:spcPts val="0"/>
                        </a:spcBef>
                      </a:pPr>
                      <a:r>
                        <a:rPr lang="es-CO" sz="1100" b="1" u="none" spc="0" dirty="0">
                          <a:solidFill>
                            <a:schemeClr val="tx1"/>
                          </a:solidFill>
                          <a:uFill>
                            <a:solidFill>
                              <a:srgbClr val="000000"/>
                            </a:solidFill>
                          </a:u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CARACTERÍSTICAS PRINCIPALES</a:t>
                      </a:r>
                      <a:endParaRPr lang="es-CO" sz="1100" b="1" u="none" spc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ts val="1290"/>
                        </a:lnSpc>
                        <a:spcBef>
                          <a:spcPts val="0"/>
                        </a:spcBef>
                        <a:buAutoNum type="arabicParenR"/>
                        <a:tabLst>
                          <a:tab pos="297180" algn="l"/>
                        </a:tabLst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Rechaza lo antiguo</a:t>
                      </a:r>
                    </a:p>
                    <a:p>
                      <a:pPr marL="0" marR="471805" indent="-22860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AutoNum type="arabicParenR"/>
                        <a:tabLst>
                          <a:tab pos="297180" algn="l"/>
                        </a:tabLst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Surge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hombre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“romántico” a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consecuencia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hombre ilustrado.</a:t>
                      </a:r>
                    </a:p>
                    <a:p>
                      <a:pPr marL="0" marR="59055" indent="-22860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AutoNum type="arabicParenR"/>
                        <a:tabLst>
                          <a:tab pos="297180" algn="l"/>
                        </a:tabLst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romanticismo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revolucionario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frente a la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ilustración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62230" indent="-228600" algn="ctr">
                        <a:lnSpc>
                          <a:spcPct val="101600"/>
                        </a:lnSpc>
                        <a:spcBef>
                          <a:spcPts val="0"/>
                        </a:spcBef>
                        <a:buAutoNum type="arabicParenR"/>
                        <a:tabLst>
                          <a:tab pos="297180" algn="l"/>
                        </a:tabLst>
                      </a:pP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Prepondera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al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individualismo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la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relación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del uno con la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naturaleza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la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creatividad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y originalidad.</a:t>
                      </a:r>
                    </a:p>
                    <a:p>
                      <a:pPr marL="0" marR="80645" indent="-22860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AutoNum type="arabicParenR"/>
                        <a:tabLst>
                          <a:tab pos="297180" algn="l"/>
                        </a:tabLst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Tiene una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concepción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de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naturaleza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como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creadora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destructora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que es digna de admirar.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0" indent="-229235" algn="ctr">
                        <a:lnSpc>
                          <a:spcPts val="1290"/>
                        </a:lnSpc>
                        <a:spcBef>
                          <a:spcPts val="0"/>
                        </a:spcBef>
                        <a:buAutoNum type="arabicParenR"/>
                        <a:tabLst>
                          <a:tab pos="297180" algn="l"/>
                        </a:tabLst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Busca representar la</a:t>
                      </a:r>
                    </a:p>
                    <a:p>
                      <a:pPr marL="0" marR="167640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realidad de la forma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más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acertada.</a:t>
                      </a:r>
                    </a:p>
                    <a:p>
                      <a:pPr marL="0" marR="148590" indent="-22860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AutoNum type="arabicParenR" startAt="2"/>
                        <a:tabLst>
                          <a:tab pos="297180" algn="l"/>
                        </a:tabLst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Busca dar a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conocer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problemas de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los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individuos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y la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realidad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misma.</a:t>
                      </a:r>
                    </a:p>
                    <a:p>
                      <a:pPr marL="0" marR="81915" indent="-228600" algn="ctr">
                        <a:lnSpc>
                          <a:spcPct val="101600"/>
                        </a:lnSpc>
                        <a:spcBef>
                          <a:spcPts val="0"/>
                        </a:spcBef>
                        <a:buAutoNum type="arabicParenR" startAt="2"/>
                        <a:tabLst>
                          <a:tab pos="297180" algn="l"/>
                        </a:tabLst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En las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obras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literarias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el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conflicto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es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controlado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por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un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narrador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omnisciente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(todo lo sabe).</a:t>
                      </a:r>
                    </a:p>
                    <a:p>
                      <a:pPr marL="0" indent="-228600" algn="ctr">
                        <a:lnSpc>
                          <a:spcPct val="100000"/>
                        </a:lnSpc>
                        <a:spcBef>
                          <a:spcPts val="0"/>
                        </a:spcBef>
                        <a:buAutoNum type="arabicParenR" startAt="2"/>
                        <a:tabLst>
                          <a:tab pos="297180" algn="l"/>
                        </a:tabLst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 utiliza un estilo</a:t>
                      </a:r>
                    </a:p>
                    <a:p>
                      <a:pPr marL="0" marR="292735" algn="ctr">
                        <a:lnSpc>
                          <a:spcPct val="101800"/>
                        </a:lnSpc>
                        <a:spcBef>
                          <a:spcPts val="0"/>
                        </a:spcBef>
                      </a:pP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natural y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lenguaje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coloquial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pPr marL="0" marR="189230" indent="-228600" algn="ctr">
                        <a:lnSpc>
                          <a:spcPct val="101800"/>
                        </a:lnSpc>
                        <a:spcBef>
                          <a:spcPts val="0"/>
                        </a:spcBef>
                        <a:buAutoNum type="arabicParenR" startAt="5"/>
                        <a:tabLst>
                          <a:tab pos="297180" algn="l"/>
                        </a:tabLst>
                      </a:pP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Utiliza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personas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comunes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de la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vida</a:t>
                      </a:r>
                      <a:r>
                        <a:rPr lang="es-CO"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sz="1100" b="0" u="none" spc="0" dirty="0" err="1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diaria</a:t>
                      </a:r>
                      <a:r>
                        <a:rPr sz="1100" b="0" u="none" spc="0" dirty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42761447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384</Words>
  <Application>Microsoft Office PowerPoint</Application>
  <PresentationFormat>Personalizado</PresentationFormat>
  <Paragraphs>101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7" baseType="lpstr">
      <vt:lpstr>Calibri</vt:lpstr>
      <vt:lpstr>Symbol</vt:lpstr>
      <vt:lpstr>Times New Roman</vt:lpstr>
      <vt:lpstr>Trebuchet MS</vt:lpstr>
      <vt:lpstr>Wingdings</vt:lpstr>
      <vt:lpstr>Office Theme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2024-02-02T21:01:14Z</dcterms:created>
  <dcterms:modified xsi:type="dcterms:W3CDTF">2024-02-02T21:01:17Z</dcterms:modified>
</cp:coreProperties>
</file>