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  <p:sldId id="257" r:id="rId3"/>
  </p:sldIdLst>
  <p:sldSz cx="10058400" cy="9572625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4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388" y="108"/>
      </p:cViewPr>
      <p:guideLst>
        <p:guide orient="horz" pos="3547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967514"/>
            <a:ext cx="8549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5360670"/>
            <a:ext cx="70408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5"/>
              </a:lnSpc>
            </a:pPr>
            <a:fld id="{81D60167-4931-47E6-BA6A-407CBD079E47}" type="slidenum">
              <a:rPr lang="es-CO" spc="5" smtClean="0"/>
              <a:pPr marL="38100">
                <a:lnSpc>
                  <a:spcPts val="1155"/>
                </a:lnSpc>
              </a:pPr>
              <a:t>‹Nº›</a:t>
            </a:fld>
            <a:endParaRPr lang="es-CO" spc="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5"/>
              </a:lnSpc>
            </a:pPr>
            <a:fld id="{81D60167-4931-47E6-BA6A-407CBD079E47}" type="slidenum">
              <a:rPr lang="es-CO" spc="5" smtClean="0"/>
              <a:pPr marL="38100">
                <a:lnSpc>
                  <a:spcPts val="1155"/>
                </a:lnSpc>
              </a:pPr>
              <a:t>‹Nº›</a:t>
            </a:fld>
            <a:endParaRPr lang="es-CO" spc="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2201704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2201704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5"/>
              </a:lnSpc>
            </a:pPr>
            <a:fld id="{81D60167-4931-47E6-BA6A-407CBD079E47}" type="slidenum">
              <a:rPr lang="es-CO" spc="5" smtClean="0"/>
              <a:pPr marL="38100">
                <a:lnSpc>
                  <a:spcPts val="1155"/>
                </a:lnSpc>
              </a:pPr>
              <a:t>‹Nº›</a:t>
            </a:fld>
            <a:endParaRPr lang="es-CO" spc="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5"/>
              </a:lnSpc>
            </a:pPr>
            <a:fld id="{81D60167-4931-47E6-BA6A-407CBD079E47}" type="slidenum">
              <a:rPr lang="es-CO" spc="5" smtClean="0"/>
              <a:pPr marL="38100">
                <a:lnSpc>
                  <a:spcPts val="1155"/>
                </a:lnSpc>
              </a:pPr>
              <a:t>‹Nº›</a:t>
            </a:fld>
            <a:endParaRPr lang="es-CO" spc="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5"/>
              </a:lnSpc>
            </a:pPr>
            <a:fld id="{81D60167-4931-47E6-BA6A-407CBD079E47}" type="slidenum">
              <a:rPr lang="es-CO" spc="5" smtClean="0"/>
              <a:pPr marL="38100">
                <a:lnSpc>
                  <a:spcPts val="1155"/>
                </a:lnSpc>
              </a:pPr>
              <a:t>‹Nº›</a:t>
            </a:fld>
            <a:endParaRPr lang="es-CO" spc="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82905"/>
            <a:ext cx="9052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2201704"/>
            <a:ext cx="9052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8902541"/>
            <a:ext cx="32186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8902541"/>
            <a:ext cx="23134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499092" y="8620461"/>
            <a:ext cx="148590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5"/>
              </a:lnSpc>
            </a:pPr>
            <a:fld id="{81D60167-4931-47E6-BA6A-407CBD079E47}" type="slidenum">
              <a:rPr lang="es-CO" spc="5" smtClean="0"/>
              <a:pPr marL="38100">
                <a:lnSpc>
                  <a:spcPts val="1155"/>
                </a:lnSpc>
              </a:pPr>
              <a:t>‹Nº›</a:t>
            </a:fld>
            <a:endParaRPr lang="es-CO" spc="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131453"/>
              </p:ext>
            </p:extLst>
          </p:nvPr>
        </p:nvGraphicFramePr>
        <p:xfrm>
          <a:off x="457504" y="1526731"/>
          <a:ext cx="9139554" cy="595365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846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0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57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1582">
                <a:tc gridSpan="4"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4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CUADRO COMPARATIVO DE ÉPOCAS LITERARIAS</a:t>
                      </a:r>
                      <a:endParaRPr lang="es-CO" sz="14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898">
                <a:tc gridSpan="2">
                  <a:txBody>
                    <a:bodyPr/>
                    <a:lstStyle/>
                    <a:p>
                      <a:pPr marL="0" algn="ctr">
                        <a:lnSpc>
                          <a:spcPts val="1670"/>
                        </a:lnSpc>
                        <a:spcBef>
                          <a:spcPts val="0"/>
                        </a:spcBef>
                      </a:pPr>
                      <a:endParaRPr lang="es-ES" sz="12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70"/>
                        </a:lnSpc>
                        <a:spcBef>
                          <a:spcPts val="0"/>
                        </a:spcBef>
                      </a:pPr>
                      <a:r>
                        <a:rPr lang="es-ES" sz="12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ÉPOCA LITERARIA</a:t>
                      </a:r>
                      <a:endParaRPr lang="es-ES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670"/>
                        </a:lnSpc>
                        <a:spcBef>
                          <a:spcPts val="0"/>
                        </a:spcBef>
                      </a:pPr>
                      <a:endParaRPr lang="es-ES" sz="12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70"/>
                        </a:lnSpc>
                        <a:spcBef>
                          <a:spcPts val="0"/>
                        </a:spcBef>
                      </a:pPr>
                      <a:r>
                        <a:rPr lang="es-ES" sz="12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MOVIMIENTO O CORRIENTE</a:t>
                      </a:r>
                      <a:endParaRPr lang="es-ES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12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LITERARIA</a:t>
                      </a:r>
                      <a:endParaRPr lang="es-ES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670"/>
                        </a:lnSpc>
                        <a:spcBef>
                          <a:spcPts val="0"/>
                        </a:spcBef>
                      </a:pPr>
                      <a:endParaRPr lang="es-ES" sz="12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70"/>
                        </a:lnSpc>
                        <a:spcBef>
                          <a:spcPts val="0"/>
                        </a:spcBef>
                      </a:pPr>
                      <a:r>
                        <a:rPr lang="es-ES" sz="12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</a:t>
                      </a:r>
                      <a:endParaRPr lang="es-ES" sz="12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151">
                <a:tc gridSpan="2">
                  <a:txBody>
                    <a:bodyPr/>
                    <a:lstStyle/>
                    <a:p>
                      <a:pPr marL="0" algn="ctr">
                        <a:lnSpc>
                          <a:spcPts val="1285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285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ÉPOCA ANTIGUA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Siglo V a. C. - V d. C.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9304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Literaturas antiguas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egipcia, árabe,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hebrea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hindú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griega y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latina</a:t>
                      </a:r>
                      <a:r>
                        <a:rPr lang="es-ES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9085" algn="l"/>
                          <a:tab pos="29972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clásica griega</a:t>
                      </a:r>
                    </a:p>
                    <a:p>
                      <a:pPr marL="0" indent="-229235" algn="ctr">
                        <a:lnSpc>
                          <a:spcPts val="1305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9085" algn="l"/>
                          <a:tab pos="29972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romana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5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Conjunto de obras literarias que fueron escritas desde la invención de la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escritura, hasta la caída del Imperio Romano (siglo V d.C.)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762">
                <a:tc gridSpan="2">
                  <a:txBody>
                    <a:bodyPr/>
                    <a:lstStyle/>
                    <a:p>
                      <a:pPr marL="0" algn="ctr">
                        <a:lnSpc>
                          <a:spcPts val="132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ÉPOCA MEDIEVAL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476 – 1453 o 1492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Siglo V - X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2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medieval: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9085" algn="l"/>
                          <a:tab pos="29972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Mester de juglaría (Cantares de gesta)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9085" algn="l"/>
                          <a:tab pos="29972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Mester de clerecía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9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Obras europeas escritas desde la caída del Imperio Romano de Occidente</a:t>
                      </a:r>
                    </a:p>
                    <a:p>
                      <a:pPr marL="0" marR="719455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(476), hasta la caída del Imperio Bizantino (1453), o bien, hasta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descubrimiento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América (1492).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2467">
                <a:tc rowSpan="5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7795" algn="ctr">
                        <a:lnSpc>
                          <a:spcPct val="101099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7795" algn="ctr">
                        <a:lnSpc>
                          <a:spcPct val="101099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7795" algn="ctr">
                        <a:lnSpc>
                          <a:spcPct val="101099"/>
                        </a:lnSpc>
                        <a:spcBef>
                          <a:spcPts val="0"/>
                        </a:spcBef>
                      </a:pPr>
                      <a:endParaRPr lang="es-CO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7795" algn="ctr">
                        <a:lnSpc>
                          <a:spcPct val="101099"/>
                        </a:lnSpc>
                        <a:spcBef>
                          <a:spcPts val="0"/>
                        </a:spcBef>
                      </a:pPr>
                      <a:endParaRPr lang="es-CO" sz="10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7795" algn="ctr">
                        <a:lnSpc>
                          <a:spcPct val="101099"/>
                        </a:lnSpc>
                        <a:spcBef>
                          <a:spcPts val="0"/>
                        </a:spcBef>
                      </a:pPr>
                      <a:r>
                        <a:rPr sz="10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ÉPOCA</a:t>
                      </a:r>
                      <a:r>
                        <a:rPr lang="es-CO" sz="10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</a:t>
                      </a:r>
                      <a:endParaRPr sz="10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Fin. Siglo XV</a:t>
                      </a:r>
                      <a:endParaRPr sz="10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XIX</a:t>
                      </a:r>
                      <a:endParaRPr sz="10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634489" indent="-260985" algn="ctr">
                        <a:lnSpc>
                          <a:spcPct val="100899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9085" algn="l"/>
                          <a:tab pos="29972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Renacimiento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(FIN. XV – XVI)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5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Fue un periodo de transición entre la Edad Media y los inicios de la Edad</a:t>
                      </a:r>
                    </a:p>
                    <a:p>
                      <a:pPr marL="0" marR="309245" algn="ctr">
                        <a:lnSpc>
                          <a:spcPct val="108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Moderna. Surge en Italia y </a:t>
                      </a: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caracterizó por el retorno a las </a:t>
                      </a:r>
                      <a:r>
                        <a:rPr sz="1100" b="1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raíces</a:t>
                      </a: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grecolatinas</a:t>
                      </a: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clásicas de Occidente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lo cual significó una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revalorización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ES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sus mitos, sus discursos y su filosofía. Deja de ser teocéntrico y se centra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antropocéntrico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se impulsa la razón por encima de la fe.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787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9085" algn="l"/>
                          <a:tab pos="29972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Barroco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(XVII – PRINC. XVIII)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9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desarrolló durante el siglo XVII en España. Se caracterizaba por la</a:t>
                      </a:r>
                    </a:p>
                    <a:p>
                      <a:pPr marL="0" marR="93345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ornamentación, los juegos de palabras, la búsqueda de la emoción y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placer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estético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Hace uso desmedido de la adjetivación, el hipérbaton, la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elipsis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ES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metáfora, la perífrasis, la antítesis y las alusiones mitológicas.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146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84785" algn="ctr">
                        <a:lnSpc>
                          <a:spcPct val="109100"/>
                        </a:lnSpc>
                        <a:spcBef>
                          <a:spcPts val="0"/>
                        </a:spcBef>
                      </a:pPr>
                      <a:endParaRPr lang="es-ES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84785" algn="ctr">
                        <a:lnSpc>
                          <a:spcPct val="109100"/>
                        </a:lnSpc>
                        <a:spcBef>
                          <a:spcPts val="0"/>
                        </a:spcBef>
                      </a:pPr>
                      <a:endParaRPr lang="es-CO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84785" algn="ctr">
                        <a:lnSpc>
                          <a:spcPct val="109100"/>
                        </a:lnSpc>
                        <a:spcBef>
                          <a:spcPts val="0"/>
                        </a:spcBef>
                      </a:pPr>
                      <a:endParaRPr lang="es-CO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84785" algn="ctr">
                        <a:lnSpc>
                          <a:spcPct val="10910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 </a:t>
                      </a:r>
                      <a:r>
                        <a:rPr sz="1100" b="1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siglo</a:t>
                      </a: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XVIII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Neoclasicismo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890" marB="0"/>
                </a:tc>
                <a:tc>
                  <a:txBody>
                    <a:bodyPr/>
                    <a:lstStyle/>
                    <a:p>
                      <a:pPr marL="0" marR="6604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una literatura que surge en Francia como una reacción 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excesos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 Barroco. Su principal objetivo es instruir o enseñar a través de las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obras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literarias. Predominó la fábula y el ensayo.</a:t>
                      </a: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70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Ilustración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Movimiento de renovación intelectual, cultural, ideológica y política</a:t>
                      </a:r>
                    </a:p>
                    <a:p>
                      <a:pPr marL="0" marR="407670" algn="ctr">
                        <a:lnSpc>
                          <a:spcPts val="137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surgió en Francia, como resultado del progreso y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difusión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nuevas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ideas. Surge la Enciclopedia.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598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Prerromanticismo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Movimiento literario y artístico de caracteres y condiciones</a:t>
                      </a:r>
                    </a:p>
                    <a:p>
                      <a:pPr marL="0" marR="120014" algn="ctr">
                        <a:lnSpc>
                          <a:spcPct val="101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semejantes a los de la escuela romántica, pero anteriores 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establecimiento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Apareció al mismo tiempo que el Neoclasicismo y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oposición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este.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610522"/>
              </p:ext>
            </p:extLst>
          </p:nvPr>
        </p:nvGraphicFramePr>
        <p:xfrm>
          <a:off x="359538" y="214312"/>
          <a:ext cx="9139554" cy="644138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846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0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57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0752">
                <a:tc rowSpan="4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4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84785" algn="ctr">
                        <a:lnSpc>
                          <a:spcPct val="10360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del </a:t>
                      </a:r>
                      <a:r>
                        <a:rPr sz="1100" b="1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siglo</a:t>
                      </a: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XIX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Romanticismo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(FIN. XVIII Y PRINC. XIX)</a:t>
                      </a: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Movimiento literario que surge en Alemania e Inglaterra, se opone a</a:t>
                      </a:r>
                    </a:p>
                    <a:p>
                      <a:pPr marL="0" marR="69215" algn="ctr">
                        <a:lnSpc>
                          <a:spcPct val="100899"/>
                        </a:lnSpc>
                        <a:spcBef>
                          <a:spcPts val="0"/>
                        </a:spcBef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 rígidas normas del neoclasicismo y predominan los sentimientos, lo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subjetivo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la imaginación, el idealismo, exaltación de la soledad y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anhelo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libertad.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8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5B9BD4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5B9BD4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547495" indent="-325120" algn="ctr">
                        <a:lnSpc>
                          <a:spcPct val="100899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47495" indent="-325120" algn="ctr">
                        <a:lnSpc>
                          <a:spcPct val="100899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Realismo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(MED. XIX)</a:t>
                      </a: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0" marR="9271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Movimiento literario que surge en Francia, se opone al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Romanticismo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Trata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ser objetivo, plasmar la realidad “tal cual es”, presenta crítica</a:t>
                      </a:r>
                    </a:p>
                    <a:p>
                      <a:pPr marL="0" algn="ctr">
                        <a:lnSpc>
                          <a:spcPts val="130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y refleja los problemas sociales de la época.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01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5B9BD4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5B9BD4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553210" indent="-260985" algn="ctr">
                        <a:lnSpc>
                          <a:spcPct val="100899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53210" indent="-260985" algn="ctr">
                        <a:lnSpc>
                          <a:spcPct val="100899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Naturalismo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(FIN. XIX)</a:t>
                      </a: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una tendencia novelística que lleva hasta las máximas</a:t>
                      </a:r>
                    </a:p>
                    <a:p>
                      <a:pPr marL="0" marR="264160" algn="ctr">
                        <a:lnSpc>
                          <a:spcPct val="101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consecuencias el Realismo. Surge en Francia y fue creado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Emilé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Zolá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Utiliza descripciones exageradas y se basa en las leyes de la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herencia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biológica y del contexto social de los personajes.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1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5B9BD4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5B9BD4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Modernismo</a:t>
                      </a:r>
                    </a:p>
                    <a:p>
                      <a:pPr marL="0" marR="1034415" algn="ctr">
                        <a:lnSpc>
                          <a:spcPct val="100899"/>
                        </a:lnSpc>
                        <a:spcBef>
                          <a:spcPts val="0"/>
                        </a:spcBef>
                        <a:tabLst>
                          <a:tab pos="97155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(Fin. XIX y princ. XX)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1880	– 1916 aprox.</a:t>
                      </a: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Primer movimiento literario surgido en América Latina (Nicaragua),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 Rubén Darío. Toma como modelo a la poesía francesa, perfección</a:t>
                      </a:r>
                    </a:p>
                    <a:p>
                      <a:pPr marL="0" marR="380365" algn="ctr">
                        <a:lnSpc>
                          <a:spcPct val="100899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la forma, estética y lenguaje culto, evocación de los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sentidos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presencia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sinestesia.</a:t>
                      </a:r>
                      <a:endParaRPr sz="1100" b="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742">
                <a:tc rowSpan="5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5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VANGUARDIAS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1ª mitad del siglo XX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03530" algn="ctr">
                        <a:lnSpc>
                          <a:spcPct val="109200"/>
                        </a:lnSpc>
                        <a:spcBef>
                          <a:spcPts val="0"/>
                        </a:spcBef>
                      </a:pP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(Entre la 1ª y 2ª</a:t>
                      </a: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Guerra Mundial)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336675" algn="l"/>
                        </a:tabLst>
                      </a:pP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336675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Cubismo</a:t>
                      </a:r>
                      <a:r>
                        <a:rPr lang="es-ES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1907</a:t>
                      </a: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 en Francia. Los poemas carecen de tema principal, surge el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caligrama, posteriormente utilizan el collage y también el haikú.</a:t>
                      </a:r>
                      <a:endParaRPr sz="1100" u="none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8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B9B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391920" algn="l"/>
                        </a:tabLst>
                      </a:pP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39192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Futurismo</a:t>
                      </a:r>
                      <a:r>
                        <a:rPr lang="es-ES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1909</a:t>
                      </a: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 en Italia con Filippo Tomasso Marinetti. No respeta las reglas y</a:t>
                      </a:r>
                    </a:p>
                    <a:p>
                      <a:pPr marL="0" marR="184785" algn="ctr">
                        <a:lnSpc>
                          <a:spcPts val="148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busca proyectar energía, movimiento, velocidad, vértigo,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temeridad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peligro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máquinas, furia…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862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B9B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410335" algn="l"/>
                        </a:tabLst>
                      </a:pP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410335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Dadaísmo</a:t>
                      </a:r>
                      <a:r>
                        <a:rPr lang="es-ES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1916 - 1922</a:t>
                      </a: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2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 en Zúrich, Suiza, con Tristán Tzara. Van en contra de toda la</a:t>
                      </a:r>
                    </a:p>
                    <a:p>
                      <a:pPr marL="0" marR="525780" algn="ctr">
                        <a:lnSpc>
                          <a:spcPct val="109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lógica, se exalta lo espontáneo, el azar, lo contradictorio,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sin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sentido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el caos, la sátira y la ironía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293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B9B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432560" algn="l"/>
                        </a:tabLst>
                      </a:pP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432560" algn="l"/>
                        </a:tabLst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43256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Ultraísmo</a:t>
                      </a:r>
                      <a:r>
                        <a:rPr lang="es-ES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1918 - 1922</a:t>
                      </a:r>
                    </a:p>
                  </a:txBody>
                  <a:tcPr marL="0" marR="0" marT="889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 en España con Rafael Cansinos Asséns, y su mayor expansión se</a:t>
                      </a:r>
                    </a:p>
                    <a:p>
                      <a:pPr marL="0" marR="107314" algn="ctr">
                        <a:lnSpc>
                          <a:spcPct val="109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dio en Argentina. Se opone a los excesos formales del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Modernismo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Buscan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expresar las emociones con un mínimo de palabras y rechazan</a:t>
                      </a:r>
                    </a:p>
                    <a:p>
                      <a:pPr marL="0" marR="105410" algn="ctr">
                        <a:lnSpc>
                          <a:spcPct val="1091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uso de adjetivos innecesarios, eliminan la rima. Usan frases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cortas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concretas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buscan la sonoridad en el uso de palabras esdrújulas.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909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B9B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endParaRPr lang="es-ES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Estridentismo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1921 - 1927</a:t>
                      </a:r>
                    </a:p>
                  </a:txBody>
                  <a:tcPr marL="0" marR="0" marT="8890" marB="0"/>
                </a:tc>
                <a:tc>
                  <a:txBody>
                    <a:bodyPr/>
                    <a:lstStyle/>
                    <a:p>
                      <a:pPr marL="0" marR="23622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 en Xalapa. Labor renovadora del lenguaje,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rompen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conceptos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tradicionales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estética, recogió características del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futurismo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dadaísmo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cubismo. Algunos representantes son: Manuel Maples</a:t>
                      </a:r>
                    </a:p>
                    <a:p>
                      <a:pPr marL="0" algn="ctr">
                        <a:lnSpc>
                          <a:spcPts val="1305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Arce, Germán List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Arzubide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Salvador Gallardo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235742"/>
              </p:ext>
            </p:extLst>
          </p:nvPr>
        </p:nvGraphicFramePr>
        <p:xfrm>
          <a:off x="359538" y="6655697"/>
          <a:ext cx="9139554" cy="281810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846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0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57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7852">
                <a:tc rowSpan="3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lang="es-CO"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Arqueles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Vela.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93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5B9BD4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487170" algn="l"/>
                        </a:tabLst>
                      </a:pPr>
                      <a:endParaRPr lang="es-ES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487170" algn="l"/>
                        </a:tabLst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  <a:tab pos="1487170" algn="l"/>
                        </a:tabLst>
                      </a:pP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Surrealismo</a:t>
                      </a:r>
                      <a:r>
                        <a:rPr lang="es-ES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1924</a:t>
                      </a: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 en Francia con André Bretón. Es una continuación del</a:t>
                      </a:r>
                    </a:p>
                    <a:p>
                      <a:pPr marL="0" marR="335915" algn="ctr">
                        <a:lnSpc>
                          <a:spcPct val="1091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Dadaísmo. Pretende la liberación del arte sin la intervención de la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razón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Su método fue la escritura automática que busca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reflejar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subconsciente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el mundo de los sueños.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Otro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recurrente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fue la técnica del “cadáver exquisito”.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05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5B9BD4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endParaRPr lang="es-ES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Creacionismo</a:t>
                      </a: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poesía halla su significado en ella misma. El objeto en sí es el</a:t>
                      </a:r>
                    </a:p>
                    <a:p>
                      <a:pPr marL="0" marR="241935" algn="ctr">
                        <a:lnSpc>
                          <a:spcPct val="101099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poema, es el triunfo de la forma sobre el fondo. Vicente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Huidobro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Gerardo Diego son autores representativos.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858"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endParaRPr lang="es-ES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7685" algn="l"/>
                          <a:tab pos="528320" algn="l"/>
                        </a:tabLst>
                      </a:pP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Expresionismo</a:t>
                      </a: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Expresa la angustia del mundo y de la vida a través de las novelas y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dramas donde se habla de las limitaciones sociales.</a:t>
                      </a:r>
                    </a:p>
                    <a:p>
                      <a:pPr marL="0" marR="343535" indent="32384" algn="ctr">
                        <a:lnSpc>
                          <a:spcPct val="100899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Federico García Lorca y Franz Kafka son algunos exponentes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960</Words>
  <Application>Microsoft Office PowerPoint</Application>
  <PresentationFormat>Personalizado</PresentationFormat>
  <Paragraphs>134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Symbol</vt:lpstr>
      <vt:lpstr>Times New Roman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2024-02-05T20:51:41Z</dcterms:created>
  <dcterms:modified xsi:type="dcterms:W3CDTF">2024-02-05T20:52:10Z</dcterms:modified>
</cp:coreProperties>
</file>