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11430000" cy="80899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</p:embeddedFont>
    <p:embeddedFont>
      <p:font typeface="Poppins Bold" panose="0000080000000000000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81211">
            <a:off x="897739" y="2942681"/>
            <a:ext cx="793700" cy="224220"/>
          </a:xfrm>
          <a:custGeom>
            <a:avLst/>
            <a:gdLst/>
            <a:ahLst/>
            <a:cxnLst/>
            <a:rect l="l" t="t" r="r" b="b"/>
            <a:pathLst>
              <a:path w="793700" h="224220">
                <a:moveTo>
                  <a:pt x="0" y="0"/>
                </a:moveTo>
                <a:lnTo>
                  <a:pt x="793700" y="0"/>
                </a:lnTo>
                <a:lnTo>
                  <a:pt x="793700" y="224221"/>
                </a:lnTo>
                <a:lnTo>
                  <a:pt x="0" y="224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004925">
            <a:off x="9669253" y="2393414"/>
            <a:ext cx="793700" cy="224220"/>
          </a:xfrm>
          <a:custGeom>
            <a:avLst/>
            <a:gdLst/>
            <a:ahLst/>
            <a:cxnLst/>
            <a:rect l="l" t="t" r="r" b="b"/>
            <a:pathLst>
              <a:path w="793700" h="224220">
                <a:moveTo>
                  <a:pt x="0" y="0"/>
                </a:moveTo>
                <a:lnTo>
                  <a:pt x="793701" y="0"/>
                </a:lnTo>
                <a:lnTo>
                  <a:pt x="793701" y="224220"/>
                </a:lnTo>
                <a:lnTo>
                  <a:pt x="0" y="224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004925">
            <a:off x="9669538" y="6096637"/>
            <a:ext cx="793700" cy="224220"/>
          </a:xfrm>
          <a:custGeom>
            <a:avLst/>
            <a:gdLst/>
            <a:ahLst/>
            <a:cxnLst/>
            <a:rect l="l" t="t" r="r" b="b"/>
            <a:pathLst>
              <a:path w="793700" h="224220">
                <a:moveTo>
                  <a:pt x="0" y="0"/>
                </a:moveTo>
                <a:lnTo>
                  <a:pt x="793700" y="0"/>
                </a:lnTo>
                <a:lnTo>
                  <a:pt x="793700" y="224221"/>
                </a:lnTo>
                <a:lnTo>
                  <a:pt x="0" y="224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681211">
            <a:off x="897739" y="6842221"/>
            <a:ext cx="793700" cy="224220"/>
          </a:xfrm>
          <a:custGeom>
            <a:avLst/>
            <a:gdLst/>
            <a:ahLst/>
            <a:cxnLst/>
            <a:rect l="l" t="t" r="r" b="b"/>
            <a:pathLst>
              <a:path w="793700" h="224220">
                <a:moveTo>
                  <a:pt x="0" y="0"/>
                </a:moveTo>
                <a:lnTo>
                  <a:pt x="793700" y="0"/>
                </a:lnTo>
                <a:lnTo>
                  <a:pt x="793700" y="224220"/>
                </a:lnTo>
                <a:lnTo>
                  <a:pt x="0" y="224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699999">
            <a:off x="2019690" y="1988837"/>
            <a:ext cx="793700" cy="224220"/>
          </a:xfrm>
          <a:custGeom>
            <a:avLst/>
            <a:gdLst/>
            <a:ahLst/>
            <a:cxnLst/>
            <a:rect l="l" t="t" r="r" b="b"/>
            <a:pathLst>
              <a:path w="793700" h="224220">
                <a:moveTo>
                  <a:pt x="0" y="0"/>
                </a:moveTo>
                <a:lnTo>
                  <a:pt x="793700" y="0"/>
                </a:lnTo>
                <a:lnTo>
                  <a:pt x="793700" y="224220"/>
                </a:lnTo>
                <a:lnTo>
                  <a:pt x="0" y="224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681211">
            <a:off x="931571" y="4895360"/>
            <a:ext cx="793700" cy="224220"/>
          </a:xfrm>
          <a:custGeom>
            <a:avLst/>
            <a:gdLst/>
            <a:ahLst/>
            <a:cxnLst/>
            <a:rect l="l" t="t" r="r" b="b"/>
            <a:pathLst>
              <a:path w="793700" h="224220">
                <a:moveTo>
                  <a:pt x="0" y="0"/>
                </a:moveTo>
                <a:lnTo>
                  <a:pt x="793700" y="0"/>
                </a:lnTo>
                <a:lnTo>
                  <a:pt x="793700" y="224221"/>
                </a:lnTo>
                <a:lnTo>
                  <a:pt x="0" y="224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004925">
            <a:off x="9669538" y="4008274"/>
            <a:ext cx="793700" cy="224220"/>
          </a:xfrm>
          <a:custGeom>
            <a:avLst/>
            <a:gdLst/>
            <a:ahLst/>
            <a:cxnLst/>
            <a:rect l="l" t="t" r="r" b="b"/>
            <a:pathLst>
              <a:path w="793700" h="224220">
                <a:moveTo>
                  <a:pt x="0" y="0"/>
                </a:moveTo>
                <a:lnTo>
                  <a:pt x="793700" y="0"/>
                </a:lnTo>
                <a:lnTo>
                  <a:pt x="793700" y="224221"/>
                </a:lnTo>
                <a:lnTo>
                  <a:pt x="0" y="224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1487063" y="2277626"/>
          <a:ext cx="8455875" cy="5366492"/>
        </p:xfrm>
        <a:graphic>
          <a:graphicData uri="http://schemas.openxmlformats.org/drawingml/2006/table">
            <a:tbl>
              <a:tblPr/>
              <a:tblGrid>
                <a:gridCol w="2339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7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1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 Bold"/>
                        </a:rPr>
                        <a:t>ASPECTO A COMPARAR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 Bold"/>
                        </a:rPr>
                        <a:t>ENFOQUE CLÁSICO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 Bold"/>
                        </a:rPr>
                        <a:t>ENFOQUE FRECUENTISTA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9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 Bold"/>
                        </a:rPr>
                        <a:t>Definición de probabilidad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</a:rPr>
                        <a:t>Se basa en suposiciones o teorías.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</a:rPr>
                        <a:t>Se basa en la frecuencia de eventos.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19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 Bold"/>
                        </a:rPr>
                        <a:t>Tipo de eventos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</a:rPr>
                        <a:t>Se aplica a eventos con igual probabilidad.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</a:rPr>
                        <a:t>Se aplica a eventos observados en la realidad.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79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 Bold"/>
                        </a:rPr>
                        <a:t>Espacio de muestreo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</a:rPr>
                        <a:t>Se utiliza para definir eventos.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</a:rPr>
                        <a:t>Se utiliza para recopilar datos.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31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 Bold"/>
                        </a:rPr>
                        <a:t>Ejemplo de lanzamiento de dado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</a:rPr>
                        <a:t>Si tenemos un dado justo de 6 caras, la probabilidad de obtener un 3 es 1/6.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</a:rPr>
                        <a:t>Se obtiene la probabilidad observando muchos lanzamientos de dados.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9067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 Bold"/>
                        </a:rPr>
                        <a:t>Enfoque matemático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</a:rPr>
                        <a:t>Se utiliza la regla de la adición para eventos mutuamente excluyentes, la regla de la multiplicación para eventos independientes, etc.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</a:rPr>
                        <a:t>Se utilizan conceptos como la ley de los grandes números y el teorema del límite central.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731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 Bold"/>
                        </a:rPr>
                        <a:t>Valuación de hipótesis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</a:rPr>
                        <a:t>Menos común en este enfoque.</a:t>
                      </a:r>
                      <a:endParaRPr lang="en-US" sz="110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Poppins"/>
                        </a:rPr>
                        <a:t>Comúnmente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Poppins"/>
                        </a:rPr>
                        <a:t> se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Poppins"/>
                        </a:rPr>
                        <a:t>utilizan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Poppins"/>
                        </a:rPr>
                        <a:t>pruebas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Poppins"/>
                        </a:rPr>
                        <a:t> de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Poppins"/>
                        </a:rPr>
                        <a:t>hipótesis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Poppins"/>
                        </a:rPr>
                        <a:t>basadas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Poppins"/>
                        </a:rPr>
                        <a:t>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Poppins"/>
                        </a:rPr>
                        <a:t>datos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Poppins"/>
                        </a:rPr>
                        <a:t>observados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Poppins"/>
                        </a:rPr>
                        <a:t>.</a:t>
                      </a:r>
                      <a:endParaRPr lang="en-US" sz="1100" dirty="0"/>
                    </a:p>
                  </a:txBody>
                  <a:tcPr marL="86551" marR="86551" marT="86551" marB="86551" anchor="ctr">
                    <a:lnL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Freeform 10"/>
          <p:cNvSpPr/>
          <p:nvPr/>
        </p:nvSpPr>
        <p:spPr>
          <a:xfrm rot="-9105599">
            <a:off x="6961150" y="594663"/>
            <a:ext cx="793700" cy="224220"/>
          </a:xfrm>
          <a:custGeom>
            <a:avLst/>
            <a:gdLst/>
            <a:ahLst/>
            <a:cxnLst/>
            <a:rect l="l" t="t" r="r" b="b"/>
            <a:pathLst>
              <a:path w="793700" h="224220">
                <a:moveTo>
                  <a:pt x="0" y="0"/>
                </a:moveTo>
                <a:lnTo>
                  <a:pt x="793700" y="0"/>
                </a:lnTo>
                <a:lnTo>
                  <a:pt x="793700" y="224221"/>
                </a:lnTo>
                <a:lnTo>
                  <a:pt x="0" y="224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499159" y="491972"/>
            <a:ext cx="1691432" cy="1608975"/>
          </a:xfrm>
          <a:custGeom>
            <a:avLst/>
            <a:gdLst/>
            <a:ahLst/>
            <a:cxnLst/>
            <a:rect l="l" t="t" r="r" b="b"/>
            <a:pathLst>
              <a:path w="1691432" h="1608975">
                <a:moveTo>
                  <a:pt x="0" y="0"/>
                </a:moveTo>
                <a:lnTo>
                  <a:pt x="1691432" y="0"/>
                </a:lnTo>
                <a:lnTo>
                  <a:pt x="1691432" y="1608975"/>
                </a:lnTo>
                <a:lnTo>
                  <a:pt x="0" y="16089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64655" y="106546"/>
            <a:ext cx="1418570" cy="1406157"/>
          </a:xfrm>
          <a:custGeom>
            <a:avLst/>
            <a:gdLst/>
            <a:ahLst/>
            <a:cxnLst/>
            <a:rect l="l" t="t" r="r" b="b"/>
            <a:pathLst>
              <a:path w="1418570" h="1406157">
                <a:moveTo>
                  <a:pt x="0" y="0"/>
                </a:moveTo>
                <a:lnTo>
                  <a:pt x="1418570" y="0"/>
                </a:lnTo>
                <a:lnTo>
                  <a:pt x="1418570" y="1406158"/>
                </a:lnTo>
                <a:lnTo>
                  <a:pt x="0" y="1406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94649" y="1257241"/>
            <a:ext cx="4071981" cy="601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FFFFFF"/>
                </a:solidFill>
                <a:latin typeface="Poppins Bold"/>
              </a:rPr>
              <a:t>CARACTERÍSTICAS DE UN CUADRO COMPARATIVO</a:t>
            </a:r>
          </a:p>
        </p:txBody>
      </p:sp>
      <p:sp>
        <p:nvSpPr>
          <p:cNvPr id="14" name="TextBox 14"/>
          <p:cNvSpPr txBox="1"/>
          <p:nvPr/>
        </p:nvSpPr>
        <p:spPr>
          <a:xfrm rot="-3530802">
            <a:off x="-322714" y="2299751"/>
            <a:ext cx="2280835" cy="42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ESTRUCTURA CLARA</a:t>
            </a:r>
          </a:p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 Y ORGANIZADA</a:t>
            </a:r>
          </a:p>
        </p:txBody>
      </p:sp>
      <p:sp>
        <p:nvSpPr>
          <p:cNvPr id="15" name="TextBox 15"/>
          <p:cNvSpPr txBox="1"/>
          <p:nvPr/>
        </p:nvSpPr>
        <p:spPr>
          <a:xfrm rot="3784337">
            <a:off x="9148496" y="1563507"/>
            <a:ext cx="2604790" cy="42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TÍTULOS Y ENCABEZADOS </a:t>
            </a:r>
          </a:p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SIGNIFICATIVOS</a:t>
            </a:r>
          </a:p>
        </p:txBody>
      </p:sp>
      <p:sp>
        <p:nvSpPr>
          <p:cNvPr id="16" name="TextBox 16"/>
          <p:cNvSpPr txBox="1"/>
          <p:nvPr/>
        </p:nvSpPr>
        <p:spPr>
          <a:xfrm rot="-4808068">
            <a:off x="-236682" y="6424285"/>
            <a:ext cx="1919561" cy="42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USO DE SÍMBOLOS </a:t>
            </a:r>
          </a:p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Y COLORES</a:t>
            </a:r>
          </a:p>
        </p:txBody>
      </p:sp>
      <p:sp>
        <p:nvSpPr>
          <p:cNvPr id="17" name="TextBox 17"/>
          <p:cNvSpPr txBox="1"/>
          <p:nvPr/>
        </p:nvSpPr>
        <p:spPr>
          <a:xfrm rot="4292611">
            <a:off x="9379739" y="5778889"/>
            <a:ext cx="2593939" cy="42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BREVEDAD Y CLARIDAD</a:t>
            </a:r>
          </a:p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 EN LA DESCRIPCIÓN</a:t>
            </a:r>
          </a:p>
        </p:txBody>
      </p:sp>
      <p:sp>
        <p:nvSpPr>
          <p:cNvPr id="18" name="TextBox 18"/>
          <p:cNvSpPr txBox="1"/>
          <p:nvPr/>
        </p:nvSpPr>
        <p:spPr>
          <a:xfrm rot="1905073">
            <a:off x="2038655" y="1433866"/>
            <a:ext cx="1724475" cy="42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FLEXIBILIDAD Y </a:t>
            </a:r>
          </a:p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ADAPTABILIDAD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30247" y="387985"/>
            <a:ext cx="1925092" cy="42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EQUILIBRIO ENTRE </a:t>
            </a:r>
          </a:p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TEXTO Y GRÁFICOS</a:t>
            </a:r>
          </a:p>
        </p:txBody>
      </p:sp>
      <p:sp>
        <p:nvSpPr>
          <p:cNvPr id="20" name="TextBox 20"/>
          <p:cNvSpPr txBox="1"/>
          <p:nvPr/>
        </p:nvSpPr>
        <p:spPr>
          <a:xfrm rot="-4221781">
            <a:off x="-454124" y="4473867"/>
            <a:ext cx="2423220" cy="42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IDENTIFICACIÓN CLARA </a:t>
            </a:r>
          </a:p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DE CATEGORÍAS</a:t>
            </a:r>
          </a:p>
        </p:txBody>
      </p:sp>
      <p:sp>
        <p:nvSpPr>
          <p:cNvPr id="21" name="TextBox 21"/>
          <p:cNvSpPr txBox="1"/>
          <p:nvPr/>
        </p:nvSpPr>
        <p:spPr>
          <a:xfrm rot="4056524">
            <a:off x="9675102" y="3601161"/>
            <a:ext cx="1895177" cy="42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ACTUALIZACIÓN Y </a:t>
            </a:r>
          </a:p>
          <a:p>
            <a:pPr algn="ctr">
              <a:lnSpc>
                <a:spcPts val="15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MANTENIMIENTO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Personalizado</PresentationFormat>
  <Paragraphs>38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Poppins</vt:lpstr>
      <vt:lpstr>Arial</vt:lpstr>
      <vt:lpstr>Poppins Bold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2023-12-18T21:23:49Z</dcterms:created>
  <dcterms:modified xsi:type="dcterms:W3CDTF">2023-12-18T21:23:53Z</dcterms:modified>
  <dc:identifier/>
</cp:coreProperties>
</file>