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  <p:sldId id="258" r:id="rId4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15710"/>
              </p:ext>
            </p:extLst>
          </p:nvPr>
        </p:nvGraphicFramePr>
        <p:xfrm>
          <a:off x="461011" y="885825"/>
          <a:ext cx="9771377" cy="551052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6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0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47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961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TEORÍA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CRITERIO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305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COMPARAR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CONDUCTISMO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ECLÉCTICISMO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CONSTRUCTIVISMO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HUMANISMO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4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marR="175895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la corriente de la psicología  que estudia 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conducta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</a:t>
                      </a:r>
                      <a:r>
                        <a:rPr lang="es-ES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comportamiento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observable de  personas y animales 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través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ES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objetivos y  experimentales.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13664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idea fundamental de esta  corriente es que el aprendizaje  consiste en un cambio en el  comportamiento, ocasionando  por la adquisición, refuerzo y  aplicación de asociaciones entre  estimulos del ambiente y las  respuestas observables del  individuo.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94945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Partiendo de que la conducta  está determinada por los  esfuerzos y castigos que se  reciban más que por  predisposiciones internas.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171450" marR="127635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 enfoque conceptual que no  se sostiene rígidamente a un</a:t>
                      </a:r>
                    </a:p>
                    <a:p>
                      <a:pPr marL="171450" marR="201295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paradigma o un conjunto de  supuestos, sino que se basa en</a:t>
                      </a:r>
                    </a:p>
                    <a:p>
                      <a:pPr marL="171450" marR="170180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múltiples teorías, estilos e ideas  para obtener información</a:t>
                      </a:r>
                    </a:p>
                    <a:p>
                      <a:pPr marL="171450" indent="-171450" algn="ctr">
                        <a:lnSpc>
                          <a:spcPts val="13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complementaria en un tema.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56845" indent="-171450" algn="ctr">
                        <a:lnSpc>
                          <a:spcPct val="102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Pretende conciliar las diversas  teorías y corrientes existentes,  tomando de cada una de ellas lo  más importante.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13030" indent="-171450" algn="ctr">
                        <a:lnSpc>
                          <a:spcPct val="102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Ésta corriente teórica enmarca un  modelo del procesamiento de la  información de manera racional,  sistemática y organizada.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171450" marR="146050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una teoría según la cual el  conocimiento y la personalidad de</a:t>
                      </a:r>
                    </a:p>
                    <a:p>
                      <a:pPr marL="0" marR="107950" indent="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individuos están en permanente  construcción debido a que</a:t>
                      </a:r>
                    </a:p>
                    <a:p>
                      <a:pPr marL="0" marR="79375" indent="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responden a un proceso continuo de  interacción cotidiana entre los</a:t>
                      </a:r>
                    </a:p>
                    <a:p>
                      <a:pPr marL="0" marR="185420" indent="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afectos, aspectos cognitivos y los  aspectos sociales de su</a:t>
                      </a:r>
                    </a:p>
                    <a:p>
                      <a:pPr marL="0" indent="0" algn="ctr">
                        <a:lnSpc>
                          <a:spcPts val="13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comportamiento.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92710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Plantea que los individuos son parte  activa de sus procesos de  aprendizaje, construcción de la  realidad, percepción de las  experiencias. Siendo los individuos  quienes pueden desarrollar y  potenciar su capacidad de cognición  por medio de procesos de  interacción a través de diversas  herramientas.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171450" marR="96520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Más que una teoría del  aprendizaje se trata de una forma</a:t>
                      </a:r>
                    </a:p>
                    <a:p>
                      <a:pPr marL="0" marR="102870" indent="30480" algn="ctr">
                        <a:lnSpc>
                          <a:spcPts val="134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entender la educación que se  superpone a la técnica e incluso a</a:t>
                      </a:r>
                    </a:p>
                    <a:p>
                      <a:pPr marL="0" algn="ctr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ciencia pedagógica.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78740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Ésta teoría propone la formación  de niños y adolescentes con  amplitud de criterio, tolerancia,  valores espirituales y respeto por  los demás. Además propone que  el aprendizaje sea significativo y  vivencial, para esto el estudiante  debe tener libertad de acción para  alcanzar confianza en sí mismo.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lo tanto, debe escoger un plan</a:t>
                      </a:r>
                    </a:p>
                    <a:p>
                      <a:pPr marL="0" marR="149225" indent="-1270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estudios, realizar actividades  elegidas por el mismo y  determinar sus calificaciones de  acuerdo a logros personales.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105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44475" indent="-1143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HISTORICO</a:t>
                      </a:r>
                      <a:endParaRPr sz="11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415290" indent="-17145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Estados Unidos  Principios del siglo XX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449580" indent="-17145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Estados Unidos  Mediados del Siglo XX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495300" indent="-17145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Suiza 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Mediados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ES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XX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436880" indent="-17145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Estados Unidos  Mediados del siglo XX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364988"/>
              </p:ext>
            </p:extLst>
          </p:nvPr>
        </p:nvGraphicFramePr>
        <p:xfrm>
          <a:off x="454025" y="457161"/>
          <a:ext cx="9771377" cy="650366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6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0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47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08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8425" indent="-15748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AUTOR, APORTE  Y MÉTODO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marR="396240" indent="-171450" algn="ctr">
                        <a:lnSpc>
                          <a:spcPts val="135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John Broadus Watson  (1878-1958)</a:t>
                      </a:r>
                    </a:p>
                    <a:p>
                      <a:pPr marL="17145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65405" indent="-17145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Watson trató de extrapolar las  técnicas utilizadas en la psicología  comparativa (que emplea  animales para tratar de entender  las bases del comportamiento) al  campo de la conducta humana.</a:t>
                      </a:r>
                    </a:p>
                    <a:p>
                      <a:pPr marL="0" marR="7810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especial, intento promover el  uso del condicionamiento clásico  como una metodología válida  para el estudio del  comportamiento de las personas.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83185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su visión sobre la psicología  conductista, Watson se centra en  la conducta observable, la cual  considera que ha de ser el objeto  de estudio de la Psicología, y las  relaciones entre estimulo y  respuesta; centrándose en la  conducta manifiesta en lugar de  en los estados mentales y  conceptos como “conciencia” o  “mente”, que no podían ser  analizados de forma objetiva.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71450" marR="516890" indent="-171450" algn="ctr">
                        <a:lnSpc>
                          <a:spcPts val="135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Robert Mills Gagné  (1916-2002)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75565" indent="-17145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Gagné emplea una fusión entre el  conductismo y el cognoscitivismo,  además de intentar unir conceptos  piagetianos y del aprendizaje social  de Bandura, organizando y  sistematizando estas ideas.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0815" marR="154305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Gagné el sistema de  aprendizaje se desenvuelve en 8  fases: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Motivación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aprehensión</a:t>
                      </a:r>
                    </a:p>
                    <a:p>
                      <a:pPr marL="0" marR="391795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(atención, percepción  selectiva)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adquisición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retención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recuerdo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generalización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desempeño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270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Fase de retroalimentación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71450" marR="410209" indent="-171450" algn="ctr">
                        <a:lnSpc>
                          <a:spcPts val="135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Jean William Fritz Piaget  (1896-1980)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64769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Piaget sustenta el funcionamiento de  la inteligencia, el concepto de  esquemas, el proceso de  equilibración y las etapas del  desarrollo cognoscitivo. Siendo sus  teorías de enorme trascendencia en  el campo de la pedagogía.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16205" indent="-17145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Piaget la enseñanza se  produce de adentro hacia afuera  siendo su finalidad el ayudar al  crecimiento intelectual, afectivo y  social del niño, pero basándose en  que ese crecimiento es el resultado  de procesos evolutivos que se  producen de manera natural.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71120" indent="-171450" algn="ctr">
                        <a:lnSpc>
                          <a:spcPct val="102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esta razón considera en su teoría  que la acción educativa ha de  estructurarse de manera que  favorezca los procesos constructivos  personales mediante los cuales  opera el crecimiento.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71450" marR="540385" indent="-171450" algn="ctr">
                        <a:lnSpc>
                          <a:spcPts val="135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Abraham Maslow  (1908-1970)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0180" marR="144145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Maslow propone una teoría  psicológica sobre la jerarquía de  necesidades, siendo ésta una  teoría que trata sobre la  motivación humana.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20014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teoría defiende que conforme  se satisfacen las necesidades  básicas, los seres humanos  desarrollamos necesidades y  deseos más elevados.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9545" marR="131445" indent="-17145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 jerarquía conocida como la  pirámide de Maslow, parte por  satisfacer las necesidades  fisiológicas, seguidamente de la  seguridad, pertenencia, estima y  por último el ser.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86995" indent="-1714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 igual que el constructivismo, en  el proceso de enseñanza-  aprendizaje es básica la relación  maestro-alumno, considerándolo  un encuentro persona a persona,  donde el maestro es un mediador  o facilitador del proceso.</a:t>
                      </a: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86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1280" indent="-6604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OTROS AUTORES  IMPORTANTES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794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Wilhelm Wundt (1832-1920)  Ivan P. Pavlov (1849-1936)  Edward L. Thorndike (1874-1949)  Burrhus F. Skinner (1904-1990)  Edwar C. Tolman (1886-1959)  Clark L. Hull (1884-1952)</a:t>
                      </a: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505537"/>
              </p:ext>
            </p:extLst>
          </p:nvPr>
        </p:nvGraphicFramePr>
        <p:xfrm>
          <a:off x="454025" y="457161"/>
          <a:ext cx="9771377" cy="684911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6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0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47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591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BENEFICIOS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9215" indent="-30607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30607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 predecir y moldear la  conducta, incluso puede</a:t>
                      </a:r>
                    </a:p>
                    <a:p>
                      <a:pPr marL="0" marR="101600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llegar cambiarla cuando ésta  es una conducta indeseada,  sustituyéndola por una  deseada a través de cierto  refuerzos aplicados al  alumno.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81000" indent="-261620" algn="ctr">
                        <a:lnSpc>
                          <a:spcPct val="102299"/>
                        </a:lnSpc>
                        <a:spcBef>
                          <a:spcPts val="0"/>
                        </a:spcBef>
                        <a:buAutoNum type="arabicPeriod" startAt="2"/>
                        <a:tabLst>
                          <a:tab pos="61849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 modificar el  comportamiento.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/>
                        <a:buAutoNum type="arabicPeriod" startAt="2"/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2"/>
                        <a:tabLst>
                          <a:tab pos="6921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cuantificable.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/>
                        <a:buAutoNum type="arabicPeriod" startAt="2"/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2"/>
                        <a:tabLst>
                          <a:tab pos="46863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 la planificación.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3500" indent="-29972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29972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Propone un sistema organizado  de información, con estudios</a:t>
                      </a:r>
                    </a:p>
                    <a:p>
                      <a:pPr marL="0" marR="257810" indent="-63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condiciones previas,  procesos y resultados de  aprendizaje.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27635" indent="-14732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Calibri"/>
                        <a:buAutoNum type="arabicPeriod" startAt="2"/>
                        <a:tabLst>
                          <a:tab pos="44450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Responde no solamente al  como aprenden las personas,</a:t>
                      </a:r>
                    </a:p>
                    <a:p>
                      <a:pPr marL="0" marR="16700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sino también a cuál es la  relación entre aprendizaje y  enseñanza.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3505" indent="-19685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Calibri"/>
                        <a:buAutoNum type="arabicPeriod" startAt="3"/>
                        <a:tabLst>
                          <a:tab pos="37084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Es un método motivador que  despierta el interés y favorece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comprensión.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13030" indent="-4953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AutoNum type="arabicPeriod" startAt="4"/>
                        <a:tabLst>
                          <a:tab pos="52832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 adaptarse a las  características individuales de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cada alumno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37592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Promueve la autonomía en los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estudiantes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9535" indent="-325120" algn="ctr">
                        <a:lnSpc>
                          <a:spcPct val="102299"/>
                        </a:lnSpc>
                        <a:spcBef>
                          <a:spcPts val="0"/>
                        </a:spcBef>
                        <a:buAutoNum type="arabicPeriod" startAt="2"/>
                        <a:tabLst>
                          <a:tab pos="32512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 procesos de interacción,  planificación y evaluación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participativos.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1755" indent="97790" algn="ctr">
                        <a:lnSpc>
                          <a:spcPct val="102299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63373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flexible y dinámico  pudiéndose adecuar a diferentes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necesidades.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3505" indent="-6350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AutoNum type="arabicPeriod" startAt="4"/>
                        <a:tabLst>
                          <a:tab pos="50419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 la interacción y la  anticipación en el proceso de  aprendizaje entre estudiantes  que se encuentren en puntos  geográficos alejados o remotos.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/>
                        <a:buAutoNum type="arabicPeriod" startAt="4"/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9535" indent="-9017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AutoNum type="arabicPeriod" startAt="4"/>
                        <a:tabLst>
                          <a:tab pos="46228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Propicia el desarrollo de las  destrezas del pensamiento, la  interdisciplinariedad y el trabajo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cooperativo.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52832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centra en el alumno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/>
                        <a:buAutoNum type="arabicPeriod"/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44450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Fomenta la individualidad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/>
                        <a:buAutoNum type="arabicPeriod"/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56388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Alienta el aprendizaje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Calibri"/>
                        <a:buAutoNum type="arabicPeriod"/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9865" indent="-285750" algn="ctr">
                        <a:lnSpc>
                          <a:spcPct val="101899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4254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Enfatiza la importancia del  autoconocimiento y la  identidad personal.  Permitiendo al individuo  comprender mejor sus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cualidades y debilidades, por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78740" indent="-63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 que puede comprender su  lugar en la sociedad y cómo es  que puede mejorar el mundo.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75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DESVENTAJAS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ts val="1315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441959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motivación es ajena al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estudiante.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2"/>
                        <a:tabLst>
                          <a:tab pos="36576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desarrolla únicamente la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memoria.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77800" indent="-68580" algn="ctr">
                        <a:lnSpc>
                          <a:spcPct val="102299"/>
                        </a:lnSpc>
                        <a:spcBef>
                          <a:spcPts val="0"/>
                        </a:spcBef>
                        <a:buAutoNum type="arabicPeriod" startAt="3"/>
                        <a:tabLst>
                          <a:tab pos="57404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relación docente-  estudiante es sumamente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pobre.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eriod" startAt="4"/>
                        <a:tabLst>
                          <a:tab pos="38227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evaluación se asocia a la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calificación.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ts val="1295"/>
                        </a:lnSpc>
                        <a:spcBef>
                          <a:spcPts val="0"/>
                        </a:spcBef>
                        <a:buAutoNum type="arabicPeriod" startAt="5"/>
                        <a:tabLst>
                          <a:tab pos="57023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alumno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desarrolla</a:t>
                      </a: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necesidad de percibir algo a cambio por sus actos.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60350" algn="ctr">
                        <a:lnSpc>
                          <a:spcPts val="1315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48387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 ser complicado de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78130" indent="-3810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aplicar, porque necesita  materiales específicos.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25730" indent="-168910" algn="ctr">
                        <a:lnSpc>
                          <a:spcPct val="102299"/>
                        </a:lnSpc>
                        <a:spcBef>
                          <a:spcPts val="0"/>
                        </a:spcBef>
                        <a:buFont typeface="Calibri"/>
                        <a:buAutoNum type="arabicPeriod" startAt="2"/>
                        <a:tabLst>
                          <a:tab pos="422909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Es un método que requiere  capacidad de improvisación y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270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tener programadas varias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28270" indent="11557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alternativas, ya que se va  adaptando a las necesidades.</a:t>
                      </a:r>
                      <a:endParaRPr sz="1100" b="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51765" indent="-240029" algn="ctr">
                        <a:lnSpc>
                          <a:spcPts val="1350"/>
                        </a:lnSpc>
                        <a:spcBef>
                          <a:spcPts val="0"/>
                        </a:spcBef>
                        <a:buAutoNum type="arabicPeriod"/>
                        <a:tabLst>
                          <a:tab pos="3873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Dificulta la organización de un  plan de educación masiva y la</a:t>
                      </a: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evaluación, ya que cada</a:t>
                      </a:r>
                    </a:p>
                    <a:p>
                      <a:pPr marL="0" marR="168275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estudiante se organiza con su  propio ritmo de aprendizaje.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56540" indent="-259079" algn="ctr">
                        <a:lnSpc>
                          <a:spcPct val="102299"/>
                        </a:lnSpc>
                        <a:spcBef>
                          <a:spcPts val="0"/>
                        </a:spcBef>
                        <a:buAutoNum type="arabicPeriod" startAt="2"/>
                        <a:tabLst>
                          <a:tab pos="49149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proceso es más lento, la  evaluación no es fácil y el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profesorado para ser</a:t>
                      </a:r>
                    </a:p>
                    <a:p>
                      <a:pPr marL="0" marR="11112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constructivista debe recibir una  formación con modelos  adecuados y cierta práctica 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correctora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1112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endParaRPr lang="es-CO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7790" indent="-411480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Las actividades deben diseñarse  desde una perspectiva de</a:t>
                      </a: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solución de procesos.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marR="64769" indent="0" algn="ctr">
                        <a:lnSpc>
                          <a:spcPts val="1315"/>
                        </a:lnSpc>
                        <a:spcBef>
                          <a:spcPts val="0"/>
                        </a:spcBef>
                        <a:buNone/>
                        <a:tabLst>
                          <a:tab pos="228600" algn="l"/>
                        </a:tabLst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Hay ambigüedad y carencia de</a:t>
                      </a:r>
                    </a:p>
                    <a:p>
                      <a:pPr marL="0" marR="64769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valor cientifico, confirmándose  con descripciones vagas de las  personas.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3980" indent="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Calibri"/>
                        <a:buNone/>
                        <a:tabLst>
                          <a:tab pos="361950" algn="l"/>
                        </a:tabLst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excesivamente limitado al  centrarse casi exclusivamente  en la experiencia consciente  inmediata, marginando otra</a:t>
                      </a:r>
                    </a:p>
                    <a:p>
                      <a:pPr marL="0" marR="151130" indent="-127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serie de factores como los  biológicos, situacionales, de  aprendizaje u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otros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ES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1130" indent="-127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endParaRPr lang="es-CO" sz="11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1130" indent="-127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Debido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que el enfoque de la</a:t>
                      </a: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aproximación humanista es el</a:t>
                      </a:r>
                    </a:p>
                    <a:p>
                      <a:pPr marL="0" marR="80645" indent="-127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desarrollo individual, la idea  de la competencia tiene poco  énfasis.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1322</Words>
  <Application>Microsoft Office PowerPoint</Application>
  <PresentationFormat>Personalizado</PresentationFormat>
  <Paragraphs>214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2024-01-16T21:31:40Z</dcterms:created>
  <dcterms:modified xsi:type="dcterms:W3CDTF">2024-01-16T21:31:52Z</dcterms:modified>
</cp:coreProperties>
</file>