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3"/>
  </p:notesMasterIdLst>
  <p:sldIdLst>
    <p:sldId id="256" r:id="rId2"/>
  </p:sldIdLst>
  <p:sldSz cx="9753600" cy="7315200"/>
  <p:notesSz cx="9753600" cy="73152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722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25925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524500" y="0"/>
            <a:ext cx="4227513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25A27A-86C8-4F5B-95EC-A022BDAA6AEE}" type="datetimeFigureOut">
              <a:rPr lang="es-CO" smtClean="0"/>
              <a:t>22/01/2024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230563" y="914400"/>
            <a:ext cx="3292475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74725" y="3521075"/>
            <a:ext cx="7804150" cy="28797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948488"/>
            <a:ext cx="4225925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524500" y="6948488"/>
            <a:ext cx="4227513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7D0A3-A73A-4FBF-892A-B9FB91664D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7657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E7D0A3-A73A-4FBF-892A-B9FB91664D1D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80106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31520" y="2267712"/>
            <a:ext cx="8290560" cy="15361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63040" y="4096512"/>
            <a:ext cx="6827520" cy="182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16224" y="6803136"/>
            <a:ext cx="3121152" cy="36576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7680" y="6803136"/>
            <a:ext cx="2243328" cy="36576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022592" y="6803136"/>
            <a:ext cx="2243328" cy="36576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2251" y="132772"/>
            <a:ext cx="9289097" cy="452120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7680" y="1682496"/>
            <a:ext cx="8778240" cy="4828032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16224" y="6803136"/>
            <a:ext cx="3121152" cy="36576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7680" y="6803136"/>
            <a:ext cx="2243328" cy="36576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022592" y="6803136"/>
            <a:ext cx="2243328" cy="36576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2251" y="132772"/>
            <a:ext cx="9289097" cy="452120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87680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023104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316224" y="6803136"/>
            <a:ext cx="3121152" cy="36576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87680" y="6803136"/>
            <a:ext cx="2243328" cy="36576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7022592" y="6803136"/>
            <a:ext cx="2243328" cy="36576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2251" y="132772"/>
            <a:ext cx="9289097" cy="452120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316224" y="6803136"/>
            <a:ext cx="3121152" cy="36576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87680" y="6803136"/>
            <a:ext cx="2243328" cy="36576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7022592" y="6803136"/>
            <a:ext cx="2243328" cy="36576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316224" y="6803136"/>
            <a:ext cx="3121152" cy="36576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87680" y="6803136"/>
            <a:ext cx="2243328" cy="36576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7022592" y="6803136"/>
            <a:ext cx="2243328" cy="36576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iagBrick">
          <a:fgClr>
            <a:schemeClr val="accent3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object 5"/>
          <p:cNvGrpSpPr/>
          <p:nvPr/>
        </p:nvGrpSpPr>
        <p:grpSpPr>
          <a:xfrm>
            <a:off x="685800" y="477520"/>
            <a:ext cx="8271509" cy="6360160"/>
            <a:chOff x="825648" y="832281"/>
            <a:chExt cx="8271509" cy="6360160"/>
          </a:xfrm>
        </p:grpSpPr>
        <p:sp>
          <p:nvSpPr>
            <p:cNvPr id="15" name="object 6"/>
            <p:cNvSpPr/>
            <p:nvPr/>
          </p:nvSpPr>
          <p:spPr>
            <a:xfrm>
              <a:off x="830402" y="837043"/>
              <a:ext cx="8262620" cy="6350635"/>
            </a:xfrm>
            <a:custGeom>
              <a:avLst/>
              <a:gdLst/>
              <a:ahLst/>
              <a:cxnLst/>
              <a:rect l="l" t="t" r="r" b="b"/>
              <a:pathLst>
                <a:path w="8262620" h="6350634">
                  <a:moveTo>
                    <a:pt x="8261998" y="0"/>
                  </a:moveTo>
                  <a:lnTo>
                    <a:pt x="5138788" y="0"/>
                  </a:lnTo>
                  <a:lnTo>
                    <a:pt x="1956409" y="0"/>
                  </a:lnTo>
                  <a:lnTo>
                    <a:pt x="0" y="0"/>
                  </a:lnTo>
                  <a:lnTo>
                    <a:pt x="0" y="6350317"/>
                  </a:lnTo>
                  <a:lnTo>
                    <a:pt x="1956409" y="6350317"/>
                  </a:lnTo>
                  <a:lnTo>
                    <a:pt x="5138788" y="6350317"/>
                  </a:lnTo>
                  <a:lnTo>
                    <a:pt x="8261998" y="6350317"/>
                  </a:lnTo>
                  <a:lnTo>
                    <a:pt x="8261998" y="0"/>
                  </a:lnTo>
                  <a:close/>
                </a:path>
              </a:pathLst>
            </a:cu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endPara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object 7"/>
            <p:cNvSpPr/>
            <p:nvPr/>
          </p:nvSpPr>
          <p:spPr>
            <a:xfrm>
              <a:off x="825648" y="832281"/>
              <a:ext cx="8271509" cy="6360160"/>
            </a:xfrm>
            <a:custGeom>
              <a:avLst/>
              <a:gdLst/>
              <a:ahLst/>
              <a:cxnLst/>
              <a:rect l="l" t="t" r="r" b="b"/>
              <a:pathLst>
                <a:path w="8271509" h="6360159">
                  <a:moveTo>
                    <a:pt x="4762" y="4762"/>
                  </a:moveTo>
                  <a:lnTo>
                    <a:pt x="4762" y="6355069"/>
                  </a:lnTo>
                </a:path>
                <a:path w="8271509" h="6360159">
                  <a:moveTo>
                    <a:pt x="1961163" y="4762"/>
                  </a:moveTo>
                  <a:lnTo>
                    <a:pt x="1961163" y="6355069"/>
                  </a:lnTo>
                </a:path>
                <a:path w="8271509" h="6360159">
                  <a:moveTo>
                    <a:pt x="5143541" y="4762"/>
                  </a:moveTo>
                  <a:lnTo>
                    <a:pt x="5143541" y="6355069"/>
                  </a:lnTo>
                </a:path>
                <a:path w="8271509" h="6360159">
                  <a:moveTo>
                    <a:pt x="8266751" y="4762"/>
                  </a:moveTo>
                  <a:lnTo>
                    <a:pt x="8266751" y="6355069"/>
                  </a:lnTo>
                </a:path>
                <a:path w="8271509" h="6360159">
                  <a:moveTo>
                    <a:pt x="0" y="0"/>
                  </a:moveTo>
                  <a:lnTo>
                    <a:pt x="8271513" y="0"/>
                  </a:lnTo>
                </a:path>
                <a:path w="8271509" h="6360159">
                  <a:moveTo>
                    <a:pt x="0" y="701979"/>
                  </a:moveTo>
                  <a:lnTo>
                    <a:pt x="8271513" y="701979"/>
                  </a:lnTo>
                </a:path>
                <a:path w="8271509" h="6360159">
                  <a:moveTo>
                    <a:pt x="0" y="1644954"/>
                  </a:moveTo>
                  <a:lnTo>
                    <a:pt x="8271513" y="1644954"/>
                  </a:lnTo>
                </a:path>
                <a:path w="8271509" h="6360159">
                  <a:moveTo>
                    <a:pt x="0" y="2378379"/>
                  </a:moveTo>
                  <a:lnTo>
                    <a:pt x="8271513" y="2378379"/>
                  </a:lnTo>
                </a:path>
                <a:path w="8271509" h="6360159">
                  <a:moveTo>
                    <a:pt x="0" y="3321354"/>
                  </a:moveTo>
                  <a:lnTo>
                    <a:pt x="8271513" y="3321354"/>
                  </a:lnTo>
                </a:path>
                <a:path w="8271509" h="6360159">
                  <a:moveTo>
                    <a:pt x="0" y="4473879"/>
                  </a:moveTo>
                  <a:lnTo>
                    <a:pt x="8271513" y="4473879"/>
                  </a:lnTo>
                </a:path>
                <a:path w="8271509" h="6360159">
                  <a:moveTo>
                    <a:pt x="0" y="5416857"/>
                  </a:moveTo>
                  <a:lnTo>
                    <a:pt x="8271513" y="5416857"/>
                  </a:lnTo>
                </a:path>
                <a:path w="8271509" h="6360159">
                  <a:moveTo>
                    <a:pt x="0" y="6359832"/>
                  </a:moveTo>
                  <a:lnTo>
                    <a:pt x="8271513" y="6359832"/>
                  </a:lnTo>
                </a:path>
              </a:pathLst>
            </a:cu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endParaRPr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object 2"/>
          <p:cNvSpPr txBox="1"/>
          <p:nvPr/>
        </p:nvSpPr>
        <p:spPr>
          <a:xfrm>
            <a:off x="685800" y="708863"/>
            <a:ext cx="1969739" cy="562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ts val="1430"/>
              </a:lnSpc>
            </a:pPr>
            <a:r>
              <a:rPr lang="es-C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CARACTERÍSTICA</a:t>
            </a:r>
          </a:p>
          <a:p>
            <a:pPr marL="294005" marR="284480" algn="ctr">
              <a:lnSpc>
                <a:spcPts val="6600"/>
              </a:lnSpc>
              <a:spcBef>
                <a:spcPts val="885"/>
              </a:spcBef>
            </a:pPr>
            <a:r>
              <a:rPr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Origen</a:t>
            </a:r>
            <a:r>
              <a:rPr lang="es-CO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Disponibilidad</a:t>
            </a:r>
            <a:r>
              <a:rPr lang="es-CO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Ejemplos</a:t>
            </a: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Impacto ambiental</a:t>
            </a:r>
          </a:p>
          <a:p>
            <a:pPr>
              <a:lnSpc>
                <a:spcPct val="100000"/>
              </a:lnSpc>
            </a:pP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4599"/>
              </a:lnSpc>
            </a:pPr>
            <a:r>
              <a:rPr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Emisiones de gases de</a:t>
            </a:r>
            <a:r>
              <a:rPr lang="es-CO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efecto</a:t>
            </a:r>
            <a:r>
              <a:rPr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invernadero</a:t>
            </a:r>
          </a:p>
          <a:p>
            <a:pPr>
              <a:lnSpc>
                <a:spcPct val="100000"/>
              </a:lnSpc>
            </a:pP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320" marR="13335" algn="ctr">
              <a:lnSpc>
                <a:spcPct val="114599"/>
              </a:lnSpc>
              <a:spcBef>
                <a:spcPts val="1135"/>
              </a:spcBef>
            </a:pPr>
            <a:r>
              <a:rPr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Sostenibilidad a largo</a:t>
            </a:r>
            <a:r>
              <a:rPr lang="es-CO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plazo</a:t>
            </a: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10665" y="724246"/>
            <a:ext cx="3054350" cy="59845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430"/>
              </a:lnSpc>
            </a:pPr>
            <a:r>
              <a:rPr lang="es-C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RENOVABLES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5580" marR="17780" indent="-171450" algn="ctr">
              <a:lnSpc>
                <a:spcPct val="114599"/>
              </a:lnSpc>
              <a:buFont typeface="Arial" panose="020B0604020202020204" pitchFamily="34" charset="0"/>
              <a:buChar char="•"/>
            </a:pPr>
            <a:endParaRPr lang="es-E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5580" marR="17780" indent="-171450" algn="ctr">
              <a:lnSpc>
                <a:spcPct val="114599"/>
              </a:lnSpc>
              <a:buFont typeface="Arial" panose="020B0604020202020204" pitchFamily="34" charset="0"/>
              <a:buChar char="•"/>
            </a:pPr>
            <a:endParaRPr lang="es-CO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5580" marR="17780" indent="-171450" algn="ctr">
              <a:lnSpc>
                <a:spcPct val="114599"/>
              </a:lnSpc>
              <a:buFont typeface="Arial" panose="020B0604020202020204" pitchFamily="34" charset="0"/>
              <a:buChar char="•"/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regeneran naturalmente a lo largo del</a:t>
            </a:r>
            <a:r>
              <a:rPr lang="es-CO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tiempo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7474" marR="113030" algn="ctr">
              <a:lnSpc>
                <a:spcPct val="114599"/>
              </a:lnSpc>
              <a:spcBef>
                <a:spcPts val="5"/>
              </a:spcBef>
            </a:pPr>
            <a:endParaRPr lang="es-E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8924" marR="113030" indent="-171450" algn="ctr">
              <a:lnSpc>
                <a:spcPct val="114599"/>
              </a:lnSpc>
              <a:spcBef>
                <a:spcPts val="5"/>
              </a:spcBef>
              <a:buFont typeface="Arial" panose="020B0604020202020204" pitchFamily="34" charset="0"/>
              <a:buChar char="•"/>
            </a:pPr>
            <a:endParaRPr lang="es-E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8924" marR="113030" indent="-171450" algn="ctr">
              <a:lnSpc>
                <a:spcPct val="114599"/>
              </a:lnSpc>
              <a:spcBef>
                <a:spcPts val="5"/>
              </a:spcBef>
              <a:buFont typeface="Arial" panose="020B0604020202020204" pitchFamily="34" charset="0"/>
              <a:buChar char="•"/>
            </a:pP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Potencialmente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ilimitada,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siempre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  <a:r>
              <a:rPr lang="es-CO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cuando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gestionen adecuadamente.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2885" marR="44450" indent="-171450" algn="ctr">
              <a:lnSpc>
                <a:spcPct val="114599"/>
              </a:lnSpc>
              <a:buFont typeface="Arial" panose="020B0604020202020204" pitchFamily="34" charset="0"/>
              <a:buChar char="•"/>
            </a:pPr>
            <a:endParaRPr lang="es-E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2885" marR="44450" indent="-171450" algn="ctr">
              <a:lnSpc>
                <a:spcPct val="114599"/>
              </a:lnSpc>
              <a:buFont typeface="Arial" panose="020B0604020202020204" pitchFamily="34" charset="0"/>
              <a:buChar char="•"/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Solar, eólica, hidroeléctrica,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geotérmica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CO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biomasa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0180" indent="-171450" algn="ctr">
              <a:lnSpc>
                <a:spcPct val="114599"/>
              </a:lnSpc>
              <a:spcBef>
                <a:spcPts val="1135"/>
              </a:spcBef>
              <a:buFont typeface="Arial" panose="020B0604020202020204" pitchFamily="34" charset="0"/>
              <a:buChar char="•"/>
            </a:pPr>
            <a:endParaRPr lang="es-E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0180" indent="-171450" algn="ctr">
              <a:lnSpc>
                <a:spcPct val="114599"/>
              </a:lnSpc>
              <a:spcBef>
                <a:spcPts val="1135"/>
              </a:spcBef>
              <a:buFont typeface="Arial" panose="020B0604020202020204" pitchFamily="34" charset="0"/>
              <a:buChar char="•"/>
            </a:pP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Generalmente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tienen un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impacto</a:t>
            </a:r>
            <a:r>
              <a:rPr lang="es-CO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ambiental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menor en comparación con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s-CO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renovables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indent="-171450" algn="ctr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s-E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ctr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s-E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ctr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s-E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ctr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s-CO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ctr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Bajas o nulas en la mayoría de los casos.</a:t>
            </a:r>
          </a:p>
          <a:p>
            <a:pPr marL="224155" marR="47625" indent="-171450" algn="ctr">
              <a:lnSpc>
                <a:spcPct val="114599"/>
              </a:lnSpc>
              <a:buFont typeface="Arial" panose="020B0604020202020204" pitchFamily="34" charset="0"/>
              <a:buChar char="•"/>
            </a:pPr>
            <a:endParaRPr lang="es-CO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4155" marR="47625" indent="-171450" algn="ctr">
              <a:lnSpc>
                <a:spcPct val="114599"/>
              </a:lnSpc>
              <a:buFont typeface="Arial" panose="020B0604020202020204" pitchFamily="34" charset="0"/>
              <a:buChar char="•"/>
            </a:pPr>
            <a:endParaRPr lang="es-CO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4155" marR="47625" indent="-171450" algn="ctr">
              <a:lnSpc>
                <a:spcPct val="114599"/>
              </a:lnSpc>
              <a:buFont typeface="Arial" panose="020B0604020202020204" pitchFamily="34" charset="0"/>
              <a:buChar char="•"/>
            </a:pPr>
            <a:endParaRPr lang="es-CO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4155" marR="47625" indent="-171450" algn="ctr">
              <a:lnSpc>
                <a:spcPct val="114599"/>
              </a:lnSpc>
              <a:buFont typeface="Arial" panose="020B0604020202020204" pitchFamily="34" charset="0"/>
              <a:buChar char="•"/>
            </a:pP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Sostenibles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largo plazo si se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gestionan</a:t>
            </a:r>
            <a:r>
              <a:rPr lang="es-CO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adecuadamente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842741" y="724246"/>
            <a:ext cx="3095625" cy="58855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430"/>
              </a:lnSpc>
            </a:pPr>
            <a:r>
              <a:rPr lang="es-C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RENOVABLES</a:t>
            </a:r>
          </a:p>
          <a:p>
            <a:pPr marL="171450" indent="-171450">
              <a:lnSpc>
                <a:spcPct val="100000"/>
              </a:lnSpc>
              <a:spcBef>
                <a:spcPts val="15"/>
              </a:spcBef>
              <a:buFont typeface="Arial" panose="020B0604020202020204" pitchFamily="34" charset="0"/>
              <a:buChar char="•"/>
            </a:pP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2405" marR="13970" indent="-171450" algn="ctr">
              <a:lnSpc>
                <a:spcPct val="114599"/>
              </a:lnSpc>
              <a:buFont typeface="Arial" panose="020B0604020202020204" pitchFamily="34" charset="0"/>
              <a:buChar char="•"/>
            </a:pPr>
            <a:endParaRPr lang="es-CO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2405" marR="13970" indent="-171450" algn="ctr">
              <a:lnSpc>
                <a:spcPct val="114599"/>
              </a:lnSpc>
              <a:buFont typeface="Arial" panose="020B0604020202020204" pitchFamily="34" charset="0"/>
              <a:buChar char="•"/>
            </a:pP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Formados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lo largo de millones de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años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  <a:r>
              <a:rPr lang="es-CO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agotan más rápido de lo que se</a:t>
            </a:r>
            <a:r>
              <a:rPr lang="es-CO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generan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s-CO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0000"/>
              </a:lnSpc>
              <a:spcBef>
                <a:spcPts val="5"/>
              </a:spcBef>
              <a:buFont typeface="Arial" panose="020B0604020202020204" pitchFamily="34" charset="0"/>
              <a:buChar char="•"/>
            </a:pP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ctr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s-E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ctr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s-CO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ctr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Limitada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se agotan con el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tiempo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8445" marR="81280" indent="-171450" algn="ctr">
              <a:lnSpc>
                <a:spcPct val="114599"/>
              </a:lnSpc>
              <a:spcBef>
                <a:spcPts val="1135"/>
              </a:spcBef>
              <a:buFont typeface="Arial" panose="020B0604020202020204" pitchFamily="34" charset="0"/>
              <a:buChar char="•"/>
            </a:pPr>
            <a:endParaRPr lang="es-E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8445" marR="81280" indent="-171450" algn="ctr">
              <a:lnSpc>
                <a:spcPct val="114599"/>
              </a:lnSpc>
              <a:spcBef>
                <a:spcPts val="1135"/>
              </a:spcBef>
              <a:buFont typeface="Arial" panose="020B0604020202020204" pitchFamily="34" charset="0"/>
              <a:buChar char="•"/>
            </a:pP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Petróleo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carbón, gas natural,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minerales</a:t>
            </a:r>
            <a:r>
              <a:rPr lang="es-CO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oro y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plata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7975" marR="130175" indent="-171450" algn="ctr">
              <a:lnSpc>
                <a:spcPct val="114599"/>
              </a:lnSpc>
              <a:buFont typeface="Arial" panose="020B0604020202020204" pitchFamily="34" charset="0"/>
              <a:buChar char="•"/>
            </a:pPr>
            <a:endParaRPr lang="es-E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7975" marR="130175" indent="-171450" algn="ctr">
              <a:lnSpc>
                <a:spcPct val="114599"/>
              </a:lnSpc>
              <a:buFont typeface="Arial" panose="020B0604020202020204" pitchFamily="34" charset="0"/>
              <a:buChar char="•"/>
            </a:pPr>
            <a:endParaRPr lang="es-E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7975" marR="130175" indent="-171450" algn="ctr">
              <a:lnSpc>
                <a:spcPct val="114599"/>
              </a:lnSpc>
              <a:buFont typeface="Arial" panose="020B0604020202020204" pitchFamily="34" charset="0"/>
              <a:buChar char="•"/>
            </a:pP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Extracción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uso a menudo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resultan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s-CO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contaminación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aire, agua y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suelo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7975" marR="130175" indent="-171450" algn="ctr">
              <a:lnSpc>
                <a:spcPct val="114599"/>
              </a:lnSpc>
              <a:buFont typeface="Arial" panose="020B0604020202020204" pitchFamily="34" charset="0"/>
              <a:buChar char="•"/>
            </a:pPr>
            <a:endParaRPr lang="es-CO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7975" marR="130175" indent="-171450" algn="ctr">
              <a:lnSpc>
                <a:spcPct val="114599"/>
              </a:lnSpc>
              <a:buFont typeface="Arial" panose="020B0604020202020204" pitchFamily="34" charset="0"/>
              <a:buChar char="•"/>
            </a:pP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ctr">
              <a:lnSpc>
                <a:spcPct val="114599"/>
              </a:lnSpc>
              <a:buFont typeface="Arial" panose="020B0604020202020204" pitchFamily="34" charset="0"/>
              <a:buChar char="•"/>
            </a:pPr>
            <a:endParaRPr lang="es-E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ctr">
              <a:lnSpc>
                <a:spcPct val="114599"/>
              </a:lnSpc>
              <a:buFont typeface="Arial" panose="020B0604020202020204" pitchFamily="34" charset="0"/>
              <a:buChar char="•"/>
            </a:pP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Altas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especialmente durante la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quema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es-CO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combustibles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fósiles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ctr">
              <a:lnSpc>
                <a:spcPct val="114599"/>
              </a:lnSpc>
              <a:buFont typeface="Arial" panose="020B0604020202020204" pitchFamily="34" charset="0"/>
              <a:buChar char="•"/>
            </a:pP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3055" marR="135255" indent="-171450" algn="ctr">
              <a:lnSpc>
                <a:spcPct val="114599"/>
              </a:lnSpc>
              <a:spcBef>
                <a:spcPts val="1135"/>
              </a:spcBef>
              <a:buFont typeface="Arial" panose="020B0604020202020204" pitchFamily="34" charset="0"/>
              <a:buChar char="•"/>
            </a:pP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sostenibles a largo plazo, ya que se</a:t>
            </a:r>
            <a:r>
              <a:rPr lang="es-CO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agotan</a:t>
            </a:r>
            <a:r>
              <a:rPr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el tiempo.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160</Words>
  <Application>Microsoft Office PowerPoint</Application>
  <PresentationFormat>Personalizado</PresentationFormat>
  <Paragraphs>59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MT</vt:lpstr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2024-01-22T20:01:01Z</dcterms:created>
  <dcterms:modified xsi:type="dcterms:W3CDTF">2024-01-22T20:01:14Z</dcterms:modified>
</cp:coreProperties>
</file>