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>
  <p:sldMasterIdLst>
    <p:sldMasterId id="2147483648" r:id="rId1"/>
  </p:sldMasterIdLst>
  <p:sldIdLst>
    <p:sldId id="256" r:id="rId2"/>
  </p:sldIdLst>
  <p:sldSz cx="7556500" cy="10693400"/>
  <p:notesSz cx="7556500" cy="106934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ED083AE6-46FA-4A59-8FB0-9F97EB10719F}" styleName="Estilo claro 3 - Acento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3162" y="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6737" y="3314954"/>
            <a:ext cx="6423025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3475" y="5988304"/>
            <a:ext cx="5289550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69210" y="9944862"/>
            <a:ext cx="2418080" cy="534670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7825" y="9944862"/>
            <a:ext cx="1737995" cy="534670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1/22/2024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0680" y="9944862"/>
            <a:ext cx="1737995" cy="534670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281429" y="495300"/>
            <a:ext cx="4993640" cy="1353820"/>
          </a:xfrm>
          <a:prstGeom prst="rect">
            <a:avLst/>
          </a:prstGeom>
        </p:spPr>
        <p:txBody>
          <a:bodyPr lIns="0" tIns="0" rIns="0" bIns="0"/>
          <a:lstStyle>
            <a:lvl1pPr>
              <a:defRPr sz="2800" b="0" i="0">
                <a:solidFill>
                  <a:srgbClr val="F4AF82"/>
                </a:solidFill>
                <a:latin typeface="Verdana"/>
                <a:cs typeface="Verdan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7825" y="2459482"/>
            <a:ext cx="6800850" cy="7057644"/>
          </a:xfrm>
          <a:prstGeom prst="rect">
            <a:avLst/>
          </a:prstGeom>
        </p:spPr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69210" y="9944862"/>
            <a:ext cx="2418080" cy="534670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7825" y="9944862"/>
            <a:ext cx="1737995" cy="534670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1/22/2024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0680" y="9944862"/>
            <a:ext cx="1737995" cy="534670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281429" y="495300"/>
            <a:ext cx="4993640" cy="1353820"/>
          </a:xfrm>
          <a:prstGeom prst="rect">
            <a:avLst/>
          </a:prstGeom>
        </p:spPr>
        <p:txBody>
          <a:bodyPr lIns="0" tIns="0" rIns="0" bIns="0"/>
          <a:lstStyle>
            <a:lvl1pPr>
              <a:defRPr sz="2800" b="0" i="0">
                <a:solidFill>
                  <a:srgbClr val="F4AF82"/>
                </a:solidFill>
                <a:latin typeface="Verdana"/>
                <a:cs typeface="Verdan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7825" y="2459482"/>
            <a:ext cx="3287077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1597" y="2459482"/>
            <a:ext cx="3287077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>
          <a:xfrm>
            <a:off x="2569210" y="9944862"/>
            <a:ext cx="2418080" cy="534670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>
          <a:xfrm>
            <a:off x="377825" y="9944862"/>
            <a:ext cx="1737995" cy="534670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1/22/2024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>
          <a:xfrm>
            <a:off x="5440680" y="9944862"/>
            <a:ext cx="1737995" cy="534670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281429" y="495300"/>
            <a:ext cx="4993640" cy="1353820"/>
          </a:xfrm>
          <a:prstGeom prst="rect">
            <a:avLst/>
          </a:prstGeom>
        </p:spPr>
        <p:txBody>
          <a:bodyPr lIns="0" tIns="0" rIns="0" bIns="0"/>
          <a:lstStyle>
            <a:lvl1pPr>
              <a:defRPr sz="2800" b="0" i="0">
                <a:solidFill>
                  <a:srgbClr val="F4AF82"/>
                </a:solidFill>
                <a:latin typeface="Verdana"/>
                <a:cs typeface="Verdan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>
          <a:xfrm>
            <a:off x="2569210" y="9944862"/>
            <a:ext cx="2418080" cy="534670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>
          <a:xfrm>
            <a:off x="377825" y="9944862"/>
            <a:ext cx="1737995" cy="534670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1/22/2024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>
          <a:xfrm>
            <a:off x="5440680" y="9944862"/>
            <a:ext cx="1737995" cy="534670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>
          <a:xfrm>
            <a:off x="2569210" y="9944862"/>
            <a:ext cx="2418080" cy="534670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>
          <a:xfrm>
            <a:off x="377825" y="9944862"/>
            <a:ext cx="1737995" cy="534670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1/22/2024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>
          <a:xfrm>
            <a:off x="5440680" y="9944862"/>
            <a:ext cx="1737995" cy="534670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15564180"/>
              </p:ext>
            </p:extLst>
          </p:nvPr>
        </p:nvGraphicFramePr>
        <p:xfrm>
          <a:off x="577850" y="774700"/>
          <a:ext cx="6117590" cy="7810244"/>
        </p:xfrm>
        <a:graphic>
          <a:graphicData uri="http://schemas.openxmlformats.org/drawingml/2006/table">
            <a:tbl>
              <a:tblPr firstRow="1" bandRow="1">
                <a:tableStyleId>{ED083AE6-46FA-4A59-8FB0-9F97EB10719F}</a:tableStyleId>
              </a:tblPr>
              <a:tblGrid>
                <a:gridCol w="16205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3553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6154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78790">
                <a:tc gridSpan="2">
                  <a:txBody>
                    <a:bodyPr/>
                    <a:lstStyle/>
                    <a:p>
                      <a:pPr marL="0" marR="462280" indent="69850" algn="ctr">
                        <a:lnSpc>
                          <a:spcPct val="150000"/>
                        </a:lnSpc>
                        <a:spcBef>
                          <a:spcPts val="0"/>
                        </a:spcBef>
                      </a:pPr>
                      <a:r>
                        <a:rPr lang="es-CO" sz="1600" b="1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RECURSOS RENOVABLES</a:t>
                      </a:r>
                      <a:endParaRPr lang="es-CO" sz="1600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360680" indent="-50800" algn="ctr">
                        <a:lnSpc>
                          <a:spcPts val="1860"/>
                        </a:lnSpc>
                        <a:spcBef>
                          <a:spcPts val="0"/>
                        </a:spcBef>
                      </a:pPr>
                      <a:r>
                        <a:rPr lang="es-CO" sz="1600" b="1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RECURSOS NO RENOVABLES</a:t>
                      </a:r>
                      <a:endParaRPr lang="es-CO" sz="1600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22680"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sz="1400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113030" indent="-589280" algn="ctr">
                        <a:lnSpc>
                          <a:spcPts val="2560"/>
                        </a:lnSpc>
                        <a:spcBef>
                          <a:spcPts val="0"/>
                        </a:spcBef>
                      </a:pPr>
                      <a:r>
                        <a:rPr sz="1400" b="1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Definición</a:t>
                      </a:r>
                      <a:endParaRPr sz="1400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1270" marB="0"/>
                </a:tc>
                <a:tc>
                  <a:txBody>
                    <a:bodyPr/>
                    <a:lstStyle/>
                    <a:p>
                      <a:pPr marL="0" marR="147955" algn="ctr">
                        <a:lnSpc>
                          <a:spcPts val="1460"/>
                        </a:lnSpc>
                        <a:spcBef>
                          <a:spcPts val="0"/>
                        </a:spcBef>
                      </a:pP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Los recursos renovables son </a:t>
                      </a:r>
                      <a:r>
                        <a:rPr sz="12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todos</a:t>
                      </a:r>
                      <a:r>
                        <a:rPr lang="es-CO"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2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aquellos</a:t>
                      </a: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que provienen de la</a:t>
                      </a:r>
                    </a:p>
                    <a:p>
                      <a:pPr marL="0" marR="180975" algn="ctr">
                        <a:lnSpc>
                          <a:spcPts val="1460"/>
                        </a:lnSpc>
                        <a:spcBef>
                          <a:spcPts val="0"/>
                        </a:spcBef>
                      </a:pP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naturaleza y </a:t>
                      </a:r>
                      <a:r>
                        <a:rPr sz="12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pueden</a:t>
                      </a: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2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recuperarse</a:t>
                      </a:r>
                      <a:r>
                        <a:rPr lang="es-CO"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2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por</a:t>
                      </a: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sí mismo. Es decir, a través de</a:t>
                      </a:r>
                    </a:p>
                    <a:p>
                      <a:pPr marL="0" algn="ctr">
                        <a:lnSpc>
                          <a:spcPts val="1420"/>
                        </a:lnSpc>
                        <a:spcBef>
                          <a:spcPts val="0"/>
                        </a:spcBef>
                      </a:pP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un ciclo biológico.</a:t>
                      </a:r>
                    </a:p>
                  </a:txBody>
                  <a:tcPr marL="0" marR="0" marT="2540" marB="0"/>
                </a:tc>
                <a:tc>
                  <a:txBody>
                    <a:bodyPr/>
                    <a:lstStyle/>
                    <a:p>
                      <a:pPr marL="0" marR="140335" algn="ctr">
                        <a:lnSpc>
                          <a:spcPts val="1460"/>
                        </a:lnSpc>
                        <a:spcBef>
                          <a:spcPts val="0"/>
                        </a:spcBef>
                      </a:pP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Los recursos no </a:t>
                      </a:r>
                      <a:r>
                        <a:rPr sz="12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renovables</a:t>
                      </a: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son</a:t>
                      </a:r>
                      <a:r>
                        <a:rPr lang="es-CO"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2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los</a:t>
                      </a: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que existen en una cantidad</a:t>
                      </a:r>
                    </a:p>
                    <a:p>
                      <a:pPr marL="0" marR="124460" algn="ctr">
                        <a:lnSpc>
                          <a:spcPts val="1460"/>
                        </a:lnSpc>
                        <a:spcBef>
                          <a:spcPts val="0"/>
                        </a:spcBef>
                      </a:pP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concreta y limitada, </a:t>
                      </a:r>
                      <a:r>
                        <a:rPr sz="12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pertenecen</a:t>
                      </a:r>
                      <a:r>
                        <a:rPr lang="es-CO"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 la tierra y muchos de ellos se</a:t>
                      </a:r>
                    </a:p>
                    <a:p>
                      <a:pPr marL="0" marR="210820" algn="ctr">
                        <a:lnSpc>
                          <a:spcPts val="1460"/>
                        </a:lnSpc>
                        <a:spcBef>
                          <a:spcPts val="0"/>
                        </a:spcBef>
                      </a:pP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han formado durante miles de</a:t>
                      </a:r>
                      <a:r>
                        <a:rPr lang="es-CO"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2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años</a:t>
                      </a: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</a:txBody>
                  <a:tcPr marL="0" marR="0" marT="254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494789"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sz="1400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80645" indent="-214629" algn="ctr">
                        <a:lnSpc>
                          <a:spcPts val="2560"/>
                        </a:lnSpc>
                        <a:spcBef>
                          <a:spcPts val="0"/>
                        </a:spcBef>
                      </a:pPr>
                      <a:endParaRPr lang="es-ES" sz="1400" b="1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80645" indent="-214629" algn="ctr">
                        <a:lnSpc>
                          <a:spcPts val="2560"/>
                        </a:lnSpc>
                        <a:spcBef>
                          <a:spcPts val="0"/>
                        </a:spcBef>
                      </a:pPr>
                      <a:r>
                        <a:rPr sz="1400" b="1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Características</a:t>
                      </a:r>
                      <a:endParaRPr sz="1400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sz="1200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187960" algn="ctr">
                        <a:lnSpc>
                          <a:spcPct val="101699"/>
                        </a:lnSpc>
                        <a:spcBef>
                          <a:spcPts val="0"/>
                        </a:spcBef>
                      </a:pPr>
                      <a:r>
                        <a:rPr lang="es-CO"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Se consumen a un </a:t>
                      </a:r>
                      <a:r>
                        <a:rPr sz="12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ritmo</a:t>
                      </a: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similar</a:t>
                      </a:r>
                      <a:r>
                        <a:rPr lang="es-CO"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al tiempo que se necesita para </a:t>
                      </a:r>
                      <a:r>
                        <a:rPr sz="12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su</a:t>
                      </a:r>
                      <a:r>
                        <a:rPr lang="es-CO"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2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regeneración</a:t>
                      </a: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  <a:p>
                      <a:pPr marL="0" marR="102235" algn="ctr">
                        <a:lnSpc>
                          <a:spcPct val="101400"/>
                        </a:lnSpc>
                        <a:spcBef>
                          <a:spcPts val="0"/>
                        </a:spcBef>
                      </a:pPr>
                      <a:r>
                        <a:rPr lang="es-CO"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No generan un </a:t>
                      </a:r>
                      <a:r>
                        <a:rPr sz="12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impacto</a:t>
                      </a: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2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negativo</a:t>
                      </a:r>
                      <a:r>
                        <a:rPr lang="es-CO"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2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significativo</a:t>
                      </a: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en el medio ambiente.</a:t>
                      </a:r>
                    </a:p>
                    <a:p>
                      <a:pPr marL="0" marR="250190" algn="ctr">
                        <a:lnSpc>
                          <a:spcPct val="101400"/>
                        </a:lnSpc>
                        <a:spcBef>
                          <a:spcPts val="0"/>
                        </a:spcBef>
                      </a:pPr>
                      <a:r>
                        <a:rPr lang="es-CO"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La mayoría de ellos no </a:t>
                      </a:r>
                      <a:r>
                        <a:rPr sz="12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pueden</a:t>
                      </a:r>
                      <a:r>
                        <a:rPr lang="es-CO"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ser almacenados.</a:t>
                      </a:r>
                    </a:p>
                  </a:txBody>
                  <a:tcPr marL="0" marR="0" marT="5715" marB="0"/>
                </a:tc>
                <a:tc>
                  <a:txBody>
                    <a:bodyPr/>
                    <a:lstStyle/>
                    <a:p>
                      <a:pPr marL="0" marR="213995" algn="ctr">
                        <a:lnSpc>
                          <a:spcPts val="1460"/>
                        </a:lnSpc>
                        <a:spcBef>
                          <a:spcPts val="0"/>
                        </a:spcBef>
                      </a:pPr>
                      <a:r>
                        <a:rPr lang="es-CO"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sz="12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Existen</a:t>
                      </a: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en la </a:t>
                      </a:r>
                      <a:r>
                        <a:rPr sz="12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naturaleza</a:t>
                      </a: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de</a:t>
                      </a:r>
                      <a:r>
                        <a:rPr lang="es-CO"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forma limitada y esta cantidad</a:t>
                      </a:r>
                    </a:p>
                    <a:p>
                      <a:pPr marL="0" algn="ctr">
                        <a:lnSpc>
                          <a:spcPts val="1420"/>
                        </a:lnSpc>
                        <a:spcBef>
                          <a:spcPts val="0"/>
                        </a:spcBef>
                      </a:pP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se agota tras su consumo.</a:t>
                      </a:r>
                    </a:p>
                    <a:p>
                      <a:pPr marL="0" marR="75565" algn="ctr">
                        <a:lnSpc>
                          <a:spcPts val="1470"/>
                        </a:lnSpc>
                        <a:spcBef>
                          <a:spcPts val="0"/>
                        </a:spcBef>
                      </a:pPr>
                      <a:r>
                        <a:rPr lang="es-CO"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Se consumen más rápido de lo</a:t>
                      </a:r>
                      <a:r>
                        <a:rPr lang="es-CO"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que se los puede regenerar.</a:t>
                      </a:r>
                    </a:p>
                    <a:p>
                      <a:pPr marL="0" algn="ctr">
                        <a:lnSpc>
                          <a:spcPts val="1405"/>
                        </a:lnSpc>
                        <a:spcBef>
                          <a:spcPts val="0"/>
                        </a:spcBef>
                      </a:pPr>
                      <a:r>
                        <a:rPr lang="es-CO"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Se encuentran en ubicaciones</a:t>
                      </a:r>
                    </a:p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geográficas específicas.</a:t>
                      </a:r>
                    </a:p>
                  </a:txBody>
                  <a:tcPr marL="0" marR="0" marT="254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122679"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sz="1400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lang="es-ES" sz="1400" b="1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sz="1400" b="1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Ventajas</a:t>
                      </a:r>
                      <a:endParaRPr sz="1400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1905" marB="0"/>
                </a:tc>
                <a:tc>
                  <a:txBody>
                    <a:bodyPr/>
                    <a:lstStyle/>
                    <a:p>
                      <a:pPr marL="0" marR="415290" algn="ctr">
                        <a:lnSpc>
                          <a:spcPts val="1460"/>
                        </a:lnSpc>
                        <a:spcBef>
                          <a:spcPts val="0"/>
                        </a:spcBef>
                      </a:pPr>
                      <a:r>
                        <a:rPr lang="es-CO"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Son amigables con </a:t>
                      </a:r>
                      <a:r>
                        <a:rPr sz="12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el</a:t>
                      </a: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medio</a:t>
                      </a:r>
                      <a:r>
                        <a:rPr lang="es-CO"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2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ambiente</a:t>
                      </a: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  <a:p>
                      <a:pPr marL="0" marR="189230" algn="ctr">
                        <a:lnSpc>
                          <a:spcPts val="1460"/>
                        </a:lnSpc>
                        <a:spcBef>
                          <a:spcPts val="0"/>
                        </a:spcBef>
                      </a:pPr>
                      <a:r>
                        <a:rPr lang="es-CO"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sz="12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Requieren</a:t>
                      </a: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2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mínima</a:t>
                      </a: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2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intervención</a:t>
                      </a:r>
                      <a:r>
                        <a:rPr lang="es-CO"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2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humana</a:t>
                      </a: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  <a:p>
                      <a:pPr marL="0" algn="ctr">
                        <a:lnSpc>
                          <a:spcPts val="1420"/>
                        </a:lnSpc>
                        <a:spcBef>
                          <a:spcPts val="0"/>
                        </a:spcBef>
                      </a:pPr>
                      <a:r>
                        <a:rPr lang="es-CO"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sz="12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Pueden</a:t>
                      </a: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llegar a ser ilimitados.</a:t>
                      </a:r>
                    </a:p>
                  </a:txBody>
                  <a:tcPr marL="0" marR="0" marT="2540" marB="0"/>
                </a:tc>
                <a:tc>
                  <a:txBody>
                    <a:bodyPr/>
                    <a:lstStyle/>
                    <a:p>
                      <a:pPr marL="0" marR="370205" algn="ctr">
                        <a:lnSpc>
                          <a:spcPts val="1460"/>
                        </a:lnSpc>
                        <a:spcBef>
                          <a:spcPts val="0"/>
                        </a:spcBef>
                      </a:pPr>
                      <a:r>
                        <a:rPr lang="es-CO"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sz="12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Generan</a:t>
                      </a: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mucha </a:t>
                      </a:r>
                      <a:r>
                        <a:rPr sz="12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energía</a:t>
                      </a: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a</a:t>
                      </a:r>
                      <a:r>
                        <a:rPr lang="es-CO"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2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costo</a:t>
                      </a: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relativamente bajo.</a:t>
                      </a:r>
                    </a:p>
                    <a:p>
                      <a:pPr marL="0" marR="137795" algn="ctr">
                        <a:lnSpc>
                          <a:spcPts val="1460"/>
                        </a:lnSpc>
                        <a:spcBef>
                          <a:spcPts val="0"/>
                        </a:spcBef>
                      </a:pPr>
                      <a:r>
                        <a:rPr lang="es-CO"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En case necesario, son</a:t>
                      </a:r>
                      <a:r>
                        <a:rPr lang="es-ES"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de </a:t>
                      </a:r>
                      <a:r>
                        <a:rPr sz="12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fácil</a:t>
                      </a:r>
                      <a:r>
                        <a:rPr lang="es-CO"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2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extracción</a:t>
                      </a: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y </a:t>
                      </a:r>
                      <a:r>
                        <a:rPr sz="12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manufactura</a:t>
                      </a: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  <a:p>
                      <a:pPr marL="0" marR="455930" algn="ctr">
                        <a:lnSpc>
                          <a:spcPts val="1460"/>
                        </a:lnSpc>
                        <a:spcBef>
                          <a:spcPts val="0"/>
                        </a:spcBef>
                      </a:pPr>
                      <a:r>
                        <a:rPr lang="es-CO"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Se encuentran </a:t>
                      </a:r>
                      <a:r>
                        <a:rPr sz="12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en</a:t>
                      </a: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2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buena</a:t>
                      </a:r>
                      <a:r>
                        <a:rPr lang="es-CO"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2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cantidad</a:t>
                      </a: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</a:txBody>
                  <a:tcPr marL="0" marR="0" marT="254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122680"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sz="1400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154305" indent="-326390" algn="ctr">
                        <a:lnSpc>
                          <a:spcPts val="2560"/>
                        </a:lnSpc>
                        <a:spcBef>
                          <a:spcPts val="0"/>
                        </a:spcBef>
                      </a:pPr>
                      <a:r>
                        <a:rPr sz="1400" b="1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Desventajas</a:t>
                      </a:r>
                      <a:endParaRPr sz="1400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2540" marB="0"/>
                </a:tc>
                <a:tc>
                  <a:txBody>
                    <a:bodyPr/>
                    <a:lstStyle/>
                    <a:p>
                      <a:pPr marL="0" marR="311150" algn="ctr">
                        <a:lnSpc>
                          <a:spcPts val="1460"/>
                        </a:lnSpc>
                        <a:spcBef>
                          <a:spcPts val="0"/>
                        </a:spcBef>
                      </a:pPr>
                      <a:r>
                        <a:rPr lang="es-CO"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El costo de inversión </a:t>
                      </a:r>
                      <a:r>
                        <a:rPr sz="12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inicial</a:t>
                      </a: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es</a:t>
                      </a:r>
                      <a:r>
                        <a:rPr lang="es-CO"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2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elevado</a:t>
                      </a: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  <a:p>
                      <a:pPr marL="0" algn="ctr">
                        <a:lnSpc>
                          <a:spcPts val="1420"/>
                        </a:lnSpc>
                        <a:spcBef>
                          <a:spcPts val="0"/>
                        </a:spcBef>
                      </a:pPr>
                      <a:r>
                        <a:rPr lang="es-CO"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sz="12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Impredecibles</a:t>
                      </a: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  <a:p>
                      <a:pPr marL="0" marR="225425" algn="ctr">
                        <a:lnSpc>
                          <a:spcPts val="1470"/>
                        </a:lnSpc>
                        <a:spcBef>
                          <a:spcPts val="0"/>
                        </a:spcBef>
                      </a:pPr>
                      <a:r>
                        <a:rPr lang="es-CO"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sz="12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Generación</a:t>
                      </a: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de </a:t>
                      </a:r>
                      <a:r>
                        <a:rPr sz="12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energía</a:t>
                      </a: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es</a:t>
                      </a:r>
                      <a:r>
                        <a:rPr lang="es-CO"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2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limitada</a:t>
                      </a: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con la tecnología actual.</a:t>
                      </a:r>
                    </a:p>
                  </a:txBody>
                  <a:tcPr marL="0" marR="0" marT="2540" marB="0"/>
                </a:tc>
                <a:tc>
                  <a:txBody>
                    <a:bodyPr/>
                    <a:lstStyle/>
                    <a:p>
                      <a:pPr marL="0" marR="73660" algn="ctr">
                        <a:lnSpc>
                          <a:spcPts val="1460"/>
                        </a:lnSpc>
                        <a:spcBef>
                          <a:spcPts val="0"/>
                        </a:spcBef>
                      </a:pPr>
                      <a:r>
                        <a:rPr lang="es-CO"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sz="12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Causan</a:t>
                      </a: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un impacto </a:t>
                      </a:r>
                      <a:r>
                        <a:rPr sz="12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negativo</a:t>
                      </a: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al</a:t>
                      </a:r>
                      <a:r>
                        <a:rPr lang="es-CO"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2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ambiente</a:t>
                      </a: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  <a:p>
                      <a:pPr marL="0" marR="528955" algn="ctr">
                        <a:lnSpc>
                          <a:spcPts val="1460"/>
                        </a:lnSpc>
                        <a:spcBef>
                          <a:spcPts val="0"/>
                        </a:spcBef>
                      </a:pPr>
                      <a:r>
                        <a:rPr lang="es-CO"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En caso de agotarse, es</a:t>
                      </a:r>
                      <a:r>
                        <a:rPr lang="es-CO"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2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imposible</a:t>
                      </a: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regenerarlos.</a:t>
                      </a:r>
                    </a:p>
                    <a:p>
                      <a:pPr marL="0" marR="192405" algn="ctr">
                        <a:lnSpc>
                          <a:spcPts val="1460"/>
                        </a:lnSpc>
                        <a:spcBef>
                          <a:spcPts val="0"/>
                        </a:spcBef>
                      </a:pPr>
                      <a:r>
                        <a:rPr lang="es-CO"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sz="12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Están</a:t>
                      </a: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disponibles </a:t>
                      </a:r>
                      <a:r>
                        <a:rPr sz="12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en</a:t>
                      </a: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2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algunas</a:t>
                      </a:r>
                      <a:r>
                        <a:rPr lang="es-CO"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regiones y no en otras.</a:t>
                      </a:r>
                    </a:p>
                  </a:txBody>
                  <a:tcPr marL="0" marR="0" marT="254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309370"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sz="1400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lang="es-ES" sz="1400" b="1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sz="1400" b="1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Tipos</a:t>
                      </a:r>
                      <a:endParaRPr sz="1400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3810" marB="0"/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ts val="1430"/>
                        </a:lnSpc>
                        <a:spcBef>
                          <a:spcPts val="0"/>
                        </a:spcBef>
                      </a:pPr>
                      <a:r>
                        <a:rPr lang="es-CO"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Energía hidroeléctrica.</a:t>
                      </a:r>
                    </a:p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s-CO"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Energía hidráulica.</a:t>
                      </a:r>
                    </a:p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s-CO"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Energía Solar.</a:t>
                      </a:r>
                    </a:p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s-CO"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Energía eólica.</a:t>
                      </a:r>
                    </a:p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s-CO"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La biomasa</a:t>
                      </a:r>
                    </a:p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s-CO"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Los biocarburantes.</a:t>
                      </a:r>
                    </a:p>
                    <a:p>
                      <a:pPr marL="0" algn="ctr">
                        <a:lnSpc>
                          <a:spcPts val="1430"/>
                        </a:lnSpc>
                        <a:spcBef>
                          <a:spcPts val="0"/>
                        </a:spcBef>
                      </a:pPr>
                      <a:r>
                        <a:rPr lang="es-CO"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Las energías marinas.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474980" algn="ctr">
                        <a:lnSpc>
                          <a:spcPts val="1460"/>
                        </a:lnSpc>
                        <a:spcBef>
                          <a:spcPts val="0"/>
                        </a:spcBef>
                      </a:pPr>
                      <a:r>
                        <a:rPr sz="1200" b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Los tipos de </a:t>
                      </a:r>
                      <a:r>
                        <a:rPr sz="1200" b="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energía</a:t>
                      </a:r>
                      <a:r>
                        <a:rPr sz="1200" b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no</a:t>
                      </a:r>
                      <a:r>
                        <a:rPr lang="es-CO" sz="1200" b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200" b="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renovable</a:t>
                      </a:r>
                      <a:r>
                        <a:rPr sz="1200" b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más utilizados:</a:t>
                      </a:r>
                    </a:p>
                    <a:p>
                      <a:pPr marL="0" algn="ctr">
                        <a:lnSpc>
                          <a:spcPts val="1420"/>
                        </a:lnSpc>
                        <a:spcBef>
                          <a:spcPts val="0"/>
                        </a:spcBef>
                      </a:pPr>
                      <a:r>
                        <a:rPr lang="es-CO"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Los combustibles fósiles.</a:t>
                      </a:r>
                    </a:p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s-CO"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sz="12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Petróleo</a:t>
                      </a: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s-CO"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sz="12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Carbón</a:t>
                      </a: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y gas natural.</a:t>
                      </a:r>
                    </a:p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s-CO"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La energía nuclear.</a:t>
                      </a:r>
                    </a:p>
                  </a:txBody>
                  <a:tcPr marL="0" marR="0" marT="254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122679"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sz="1400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lang="es-ES" sz="1400" b="1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sz="1400" b="1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Ejemplos</a:t>
                      </a:r>
                      <a:endParaRPr sz="1400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635" marB="0"/>
                </a:tc>
                <a:tc>
                  <a:txBody>
                    <a:bodyPr/>
                    <a:lstStyle/>
                    <a:p>
                      <a:pPr marL="0" marR="236220" algn="ctr">
                        <a:lnSpc>
                          <a:spcPts val="1470"/>
                        </a:lnSpc>
                        <a:spcBef>
                          <a:spcPts val="0"/>
                        </a:spcBef>
                      </a:pPr>
                      <a:r>
                        <a:rPr lang="es-CO"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El sol, viento, mareas, </a:t>
                      </a:r>
                      <a:r>
                        <a:rPr sz="12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energías</a:t>
                      </a:r>
                      <a:r>
                        <a:rPr lang="es-CO"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2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geotérmicas</a:t>
                      </a: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  <a:p>
                      <a:pPr marL="0" algn="ctr">
                        <a:lnSpc>
                          <a:spcPts val="1405"/>
                        </a:lnSpc>
                        <a:spcBef>
                          <a:spcPts val="0"/>
                        </a:spcBef>
                      </a:pPr>
                      <a:r>
                        <a:rPr lang="es-CO"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Agua</a:t>
                      </a:r>
                    </a:p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s-CO"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sz="12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Producción</a:t>
                      </a: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agropecuaria.</a:t>
                      </a:r>
                    </a:p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s-CO"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sz="12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Algunos</a:t>
                      </a: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bosques madereros.</a:t>
                      </a:r>
                    </a:p>
                  </a:txBody>
                  <a:tcPr marL="0" marR="0" marT="635" marB="0"/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ts val="1420"/>
                        </a:lnSpc>
                        <a:spcBef>
                          <a:spcPts val="0"/>
                        </a:spcBef>
                      </a:pPr>
                      <a:r>
                        <a:rPr lang="es-CO"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sz="12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Carbón</a:t>
                      </a: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s-CO"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Gas natural “metano”.</a:t>
                      </a:r>
                    </a:p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s-CO"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sz="12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Petróleo</a:t>
                      </a: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y derivados.</a:t>
                      </a:r>
                    </a:p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s-CO"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sz="12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Carbón</a:t>
                      </a: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mineral.</a:t>
                      </a:r>
                    </a:p>
                    <a:p>
                      <a:pPr marL="0" marR="578485" algn="ctr">
                        <a:lnSpc>
                          <a:spcPts val="1470"/>
                        </a:lnSpc>
                        <a:spcBef>
                          <a:spcPts val="0"/>
                        </a:spcBef>
                      </a:pPr>
                      <a:r>
                        <a:rPr lang="es-CO"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sz="12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Diferentes</a:t>
                      </a: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2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minerales</a:t>
                      </a: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y</a:t>
                      </a:r>
                      <a:r>
                        <a:rPr lang="es-CO"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2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metales</a:t>
                      </a: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349</Words>
  <Application>Microsoft Office PowerPoint</Application>
  <PresentationFormat>Personalizado</PresentationFormat>
  <Paragraphs>66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4" baseType="lpstr">
      <vt:lpstr>Times New Roman</vt:lpstr>
      <vt:lpstr>Verdana</vt:lpstr>
      <vt:lpstr>Office Theme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cp:lastModifiedBy/>
  <cp:revision>1</cp:revision>
  <dcterms:created xsi:type="dcterms:W3CDTF">2024-01-22T20:04:26Z</dcterms:created>
  <dcterms:modified xsi:type="dcterms:W3CDTF">2024-01-22T20:05:04Z</dcterms:modified>
</cp:coreProperties>
</file>