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693400" cy="13684250"/>
  <p:notesSz cx="10693400" cy="756285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1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3006" y="108"/>
      </p:cViewPr>
      <p:guideLst>
        <p:guide orient="horz" pos="5211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242117"/>
            <a:ext cx="908939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7663181"/>
            <a:ext cx="7485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3" y="3147378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4" y="3147378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547371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147378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12726352"/>
            <a:ext cx="342188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12726352"/>
            <a:ext cx="245948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12726352"/>
            <a:ext cx="245948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831518"/>
              </p:ext>
            </p:extLst>
          </p:nvPr>
        </p:nvGraphicFramePr>
        <p:xfrm>
          <a:off x="698500" y="517525"/>
          <a:ext cx="9769475" cy="681716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40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7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21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6689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2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ROMANTICISMO</a:t>
                      </a: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2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REALISMO</a:t>
                      </a: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4830">
                <a:tc>
                  <a:txBody>
                    <a:bodyPr/>
                    <a:lstStyle/>
                    <a:p>
                      <a:pPr marL="0" marR="88900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8900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8900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8900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8900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PERIODIZACIÓN Y CONTEXO</a:t>
                      </a: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0" marR="396875" indent="-228600" algn="ctr">
                        <a:lnSpc>
                          <a:spcPts val="128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7815" algn="l"/>
                          <a:tab pos="298450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España entre 1830 y 1870 (y en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Países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como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Alemania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Francia o Inglaterra de 1800 a 1850)</a:t>
                      </a:r>
                    </a:p>
                    <a:p>
                      <a:pPr marL="0" marR="86995" indent="-228600" algn="ctr">
                        <a:lnSpc>
                          <a:spcPct val="959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7815" algn="l"/>
                          <a:tab pos="298450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 aparición tardía en España se debe a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razones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históricas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En la época en que surge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romanticismo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Europa, en España gobierna Fernando VII que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impuso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una monarquía autoritaria, contraria al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espíritu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liberal y revulsivo del romanticismo. Hasta que no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muere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el monarca y le sucede su hija, Isabel II (con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quien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nace el parlamentarismo en España) no se dan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las condiciones sociopolíticas para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establecimiento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 Romanticismo.</a:t>
                      </a:r>
                    </a:p>
                  </a:txBody>
                  <a:tcPr marL="0" marR="0" marT="22860" marB="0"/>
                </a:tc>
                <a:tc>
                  <a:txBody>
                    <a:bodyPr/>
                    <a:lstStyle/>
                    <a:p>
                      <a:pPr marL="0" marR="75565" indent="-228600" algn="ctr">
                        <a:lnSpc>
                          <a:spcPct val="962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7815" algn="l"/>
                          <a:tab pos="298450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Entre 1870 a 1885 se desarrolló el realismo de tesis; y de 1885 a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1910, el naturalismo (en países como Alemania, Francia o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Inglaterra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cada movimiento se produjo como unos 20 años antes).</a:t>
                      </a:r>
                    </a:p>
                    <a:p>
                      <a:pPr marL="0" marR="223520" indent="-228600" algn="ctr">
                        <a:lnSpc>
                          <a:spcPct val="961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7815" algn="l"/>
                          <a:tab pos="298450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Realismo es el “arte de la burguesía”, solo cuando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clase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 toma el control político de la nación, se dan las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condiciones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externas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para el establecimiento de dicho movimiento. En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España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 produjo, como ya pasó con el Romanticismo, con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cierto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retraso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respecto al resto de grandes países europeos (de nuevo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unos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 años más tarde).</a:t>
                      </a:r>
                    </a:p>
                  </a:txBody>
                  <a:tcPr marL="0" marR="0" marT="1968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7108">
                <a:tc>
                  <a:txBody>
                    <a:bodyPr/>
                    <a:lstStyle/>
                    <a:p>
                      <a:pPr marL="0" marR="462915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62915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62915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62915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62915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62915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r>
                        <a:rPr lang="es-ES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RASGOS GENERALES</a:t>
                      </a:r>
                      <a:endParaRPr lang="es-ES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0" marR="262890" indent="0" algn="ctr">
                        <a:lnSpc>
                          <a:spcPts val="1260"/>
                        </a:lnSpc>
                        <a:spcBef>
                          <a:spcPts val="0"/>
                        </a:spcBef>
                        <a:buSzPct val="90909"/>
                        <a:buFont typeface="Symbol"/>
                        <a:buNone/>
                        <a:tabLst>
                          <a:tab pos="526415" algn="l"/>
                          <a:tab pos="527050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es-ES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62890" indent="-228600" algn="ctr">
                        <a:lnSpc>
                          <a:spcPts val="1260"/>
                        </a:lnSpc>
                        <a:spcBef>
                          <a:spcPts val="0"/>
                        </a:spcBef>
                        <a:buSzPct val="90909"/>
                        <a:buFont typeface="Symbol"/>
                        <a:buChar char=""/>
                        <a:tabLst>
                          <a:tab pos="526415" algn="l"/>
                          <a:tab pos="527050" algn="l"/>
                        </a:tabLst>
                      </a:pP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Individualismo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Se expresan de modo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exaltado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los sentimientos humanos.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Nace la figura</a:t>
                      </a: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01600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literaria del “héroe romántico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”: un ser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desgraciado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individualista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que no espera ayuda de nadie y que va</a:t>
                      </a:r>
                    </a:p>
                    <a:p>
                      <a:pPr marL="0" marR="271145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 el mundo sin esperanza, y sufriendo un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destino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fatal</a:t>
                      </a:r>
                    </a:p>
                    <a:p>
                      <a:pPr marL="0" marR="161290" indent="-228600" algn="ctr">
                        <a:lnSpc>
                          <a:spcPct val="95800"/>
                        </a:lnSpc>
                        <a:spcBef>
                          <a:spcPts val="0"/>
                        </a:spcBef>
                        <a:buSzPct val="90909"/>
                        <a:buFont typeface="Symbol"/>
                        <a:buChar char=""/>
                        <a:tabLst>
                          <a:tab pos="526415" algn="l"/>
                          <a:tab pos="527050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Libertad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defensa de la libertad en la vida y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M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uestra desprecio por las normas, la</a:t>
                      </a: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moral, las convenciones sociales y </a:t>
                      </a: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materialismo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económico que caracteriza a la</a:t>
                      </a: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burguesía</a:t>
                      </a:r>
                      <a:endParaRPr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48945" indent="-228600" algn="ctr">
                        <a:lnSpc>
                          <a:spcPts val="1270"/>
                        </a:lnSpc>
                        <a:spcBef>
                          <a:spcPts val="0"/>
                        </a:spcBef>
                        <a:buSzPct val="90909"/>
                        <a:buFont typeface="Symbol"/>
                        <a:buChar char=""/>
                        <a:tabLst>
                          <a:tab pos="526415" algn="l"/>
                          <a:tab pos="527050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evasión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gusto por recrear historias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pasado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medieval, o la evasión a lugares</a:t>
                      </a: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0" marR="62230" indent="-228600" algn="ctr">
                        <a:lnSpc>
                          <a:spcPts val="128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8450" algn="l"/>
                        </a:tabLst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2230" indent="-228600" algn="ctr">
                        <a:lnSpc>
                          <a:spcPts val="128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8450" algn="l"/>
                        </a:tabLst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2230" indent="-228600" algn="ctr">
                        <a:lnSpc>
                          <a:spcPts val="128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8450" algn="l"/>
                        </a:tabLst>
                      </a:pP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Imitar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 realidad tal como es.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obra se desarrolla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siempre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tiempo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contemporáneo.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2230" indent="-228600" algn="ctr">
                        <a:lnSpc>
                          <a:spcPct val="962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8450" algn="l"/>
                        </a:tabLst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Objetividad.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escritor realista intenta acercarse a la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realidad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desde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una posición de absoluta imparcialidad (aunque esta solo se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logra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parcialmente).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1594" indent="-228600" algn="ctr">
                        <a:lnSpc>
                          <a:spcPts val="127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8450" algn="l"/>
                        </a:tabLst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Personaje colectivo.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Personas comunes, representantes de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todas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las clases sociales integradas en la problemática social del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momento</a:t>
                      </a: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2286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931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AMBIENTES</a:t>
                      </a: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0" marR="219710" indent="-228600" algn="ctr">
                        <a:lnSpc>
                          <a:spcPts val="1270"/>
                        </a:lnSpc>
                        <a:spcBef>
                          <a:spcPts val="0"/>
                        </a:spcBef>
                        <a:buSzPct val="90909"/>
                        <a:buFont typeface="Symbol"/>
                        <a:buChar char=""/>
                        <a:tabLst>
                          <a:tab pos="297815" algn="l"/>
                          <a:tab pos="298450" algn="l"/>
                        </a:tabLst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naturaleza,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especialmente lugares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misteriosos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tétricos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ambiente nocturno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como cementerios.</a:t>
                      </a:r>
                    </a:p>
                    <a:p>
                      <a:pPr marL="0" indent="-228600" algn="ctr">
                        <a:lnSpc>
                          <a:spcPts val="1200"/>
                        </a:lnSpc>
                        <a:spcBef>
                          <a:spcPts val="0"/>
                        </a:spcBef>
                        <a:buSzPct val="90909"/>
                        <a:buFont typeface="Symbol"/>
                        <a:buChar char=""/>
                        <a:tabLst>
                          <a:tab pos="297815" algn="l"/>
                          <a:tab pos="298450" algn="l"/>
                        </a:tabLst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pasado histórico (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sobre todo la Edad Media)</a:t>
                      </a:r>
                    </a:p>
                    <a:p>
                      <a:pPr marL="0" algn="ctr">
                        <a:lnSpc>
                          <a:spcPts val="1265"/>
                        </a:lnSpc>
                        <a:spcBef>
                          <a:spcPts val="0"/>
                        </a:spcBef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idealizado</a:t>
                      </a:r>
                    </a:p>
                    <a:p>
                      <a:pPr marL="0" indent="-228600" algn="ctr">
                        <a:lnSpc>
                          <a:spcPts val="1290"/>
                        </a:lnSpc>
                        <a:spcBef>
                          <a:spcPts val="0"/>
                        </a:spcBef>
                        <a:buSzPct val="90909"/>
                        <a:buFont typeface="Symbol"/>
                        <a:buChar char=""/>
                        <a:tabLst>
                          <a:tab pos="297815" algn="l"/>
                          <a:tab pos="298450" algn="l"/>
                        </a:tabLst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costumbrismo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cargado de tópicos.</a:t>
                      </a:r>
                    </a:p>
                  </a:txBody>
                  <a:tcPr marL="0" marR="0" marT="13335" marB="0"/>
                </a:tc>
                <a:tc>
                  <a:txBody>
                    <a:bodyPr/>
                    <a:lstStyle/>
                    <a:p>
                      <a:pPr marL="0" marR="121920" indent="-228600" algn="ctr">
                        <a:lnSpc>
                          <a:spcPts val="1270"/>
                        </a:lnSpc>
                        <a:spcBef>
                          <a:spcPts val="0"/>
                        </a:spcBef>
                        <a:buSzPct val="90909"/>
                        <a:buFont typeface="Symbol"/>
                        <a:buChar char=""/>
                        <a:tabLst>
                          <a:tab pos="297815" algn="l"/>
                          <a:tab pos="298450" algn="l"/>
                        </a:tabLst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Ambientes cotidianos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preferentemente urbanos, que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representen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realidad de la época (desde la clase más alta a la más humilde)</a:t>
                      </a:r>
                    </a:p>
                  </a:txBody>
                  <a:tcPr marL="0" marR="0" marT="1333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5609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TEMAS</a:t>
                      </a:r>
                      <a:endParaRPr lang="es-CO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0" indent="-228600" algn="ctr">
                        <a:lnSpc>
                          <a:spcPts val="1295"/>
                        </a:lnSpc>
                        <a:spcBef>
                          <a:spcPts val="0"/>
                        </a:spcBef>
                        <a:buSzPct val="90909"/>
                        <a:buFont typeface="Symbol"/>
                        <a:buChar char=""/>
                        <a:tabLst>
                          <a:tab pos="297815" algn="l"/>
                          <a:tab pos="298450" algn="l"/>
                        </a:tabLst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8600" algn="ctr">
                        <a:lnSpc>
                          <a:spcPts val="1295"/>
                        </a:lnSpc>
                        <a:spcBef>
                          <a:spcPts val="0"/>
                        </a:spcBef>
                        <a:buSzPct val="90909"/>
                        <a:buFont typeface="Symbol"/>
                        <a:buChar char=""/>
                        <a:tabLst>
                          <a:tab pos="297815" algn="l"/>
                          <a:tab pos="298450" algn="l"/>
                        </a:tabLst>
                      </a:pPr>
                      <a:endParaRPr lang="es-CO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8600" algn="ctr">
                        <a:lnSpc>
                          <a:spcPts val="1295"/>
                        </a:lnSpc>
                        <a:spcBef>
                          <a:spcPts val="0"/>
                        </a:spcBef>
                        <a:buSzPct val="90909"/>
                        <a:buFont typeface="Symbol"/>
                        <a:buChar char=""/>
                        <a:tabLst>
                          <a:tab pos="297815" algn="l"/>
                          <a:tab pos="298450" algn="l"/>
                        </a:tabLst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amor apasionado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frustrado e imposible</a:t>
                      </a:r>
                    </a:p>
                    <a:p>
                      <a:pPr marL="0" marR="0" lvl="0" indent="-228600" algn="ctr" defTabSz="914400" eaLnBrk="1" fontAlgn="auto" latinLnBrk="0" hangingPunct="1">
                        <a:lnSpc>
                          <a:spcPts val="12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90909"/>
                        <a:buFont typeface="Symbol"/>
                        <a:buChar char=""/>
                        <a:tabLst>
                          <a:tab pos="297815" algn="l"/>
                          <a:tab pos="298450" algn="l"/>
                        </a:tabLst>
                        <a:defRPr/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</a:t>
                      </a: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muerte</a:t>
                      </a:r>
                      <a:r>
                        <a:rPr lang="es-ES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s-ES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destino fatal que condiciona el futuro de los hombres</a:t>
                      </a: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0" marR="59690" algn="ctr">
                        <a:lnSpc>
                          <a:spcPct val="95800"/>
                        </a:lnSpc>
                        <a:spcBef>
                          <a:spcPts val="0"/>
                        </a:spcBef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amor y sus problemas.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tratan los problemas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familiares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sociales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derivados de los conflictos amorosos, como </a:t>
                      </a: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adulterio</a:t>
                      </a:r>
                      <a:r>
                        <a:rPr lang="es-ES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el matrimonio (en España – La Regenta, Fortunata y Jacinta, etc.- y fuera: Madame Bovary, Anna Karenina…), la relación amorosa en la que forma parte un clérigo, la diferencia de edad entre los amantes o las diferencias sociales entre los enamorados.</a:t>
                      </a:r>
                    </a:p>
                    <a:p>
                      <a:pPr marL="0" marR="75565" indent="-228600" algn="ctr">
                        <a:lnSpc>
                          <a:spcPts val="127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8450" algn="l"/>
                        </a:tabLst>
                      </a:pPr>
                      <a:r>
                        <a:rPr lang="es-ES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enfrentamiento ideológico y político: progreso Vs tradición; liberalismo Vs absolutismo; clericalismo Vs anticlericalismo.</a:t>
                      </a:r>
                    </a:p>
                    <a:p>
                      <a:pPr marL="0" marR="64769" indent="-228600" algn="ctr">
                        <a:lnSpc>
                          <a:spcPts val="128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8450" algn="l"/>
                        </a:tabLst>
                      </a:pPr>
                      <a:r>
                        <a:rPr lang="es-ES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caciquismo. La crítica a la manipulación de los votos para que gane un determinado partido político.</a:t>
                      </a:r>
                    </a:p>
                  </a:txBody>
                  <a:tcPr marL="0" marR="0" marT="2413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258367"/>
              </p:ext>
            </p:extLst>
          </p:nvPr>
        </p:nvGraphicFramePr>
        <p:xfrm>
          <a:off x="690245" y="7332673"/>
          <a:ext cx="9777730" cy="5688775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408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7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21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9352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PERSONAJES</a:t>
                      </a:r>
                      <a:endParaRPr lang="es-ES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marR="60960" indent="-228600" algn="ctr">
                        <a:lnSpc>
                          <a:spcPct val="96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845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héroe romántico es un ser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desgraciado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individualista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que no espera ayuda de nadie, que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el mundo sin esperanza y sufriendo un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destino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fatal. Es guapo, joven, valiente, apasionado y al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mismo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tiempo fracasado e incomprendido.</a:t>
                      </a:r>
                    </a:p>
                    <a:p>
                      <a:pPr marL="0" marR="64135" indent="-228600" algn="ctr">
                        <a:lnSpc>
                          <a:spcPts val="128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845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heroína romántica es dulce, bella y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apasionada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Sufre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indirectamente el destino del héroe.</a:t>
                      </a:r>
                    </a:p>
                  </a:txBody>
                  <a:tcPr marL="0" marR="0" marT="19685" marB="0"/>
                </a:tc>
                <a:tc>
                  <a:txBody>
                    <a:bodyPr/>
                    <a:lstStyle/>
                    <a:p>
                      <a:pPr marL="0" marR="60325" indent="-228600" algn="ctr">
                        <a:lnSpc>
                          <a:spcPct val="962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8450" algn="l"/>
                        </a:tabLst>
                      </a:pP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Desaparece el héroe a la manera del romanticismo. Ahora, toman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protagonismo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antihéroes: personas comunes integradas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problemática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social del momento (padres de familia,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trabajadores</a:t>
                      </a:r>
                      <a:r>
                        <a:rPr lang="es-CO"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corrientes</a:t>
                      </a:r>
                      <a:r>
                        <a:rPr sz="11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mujeres casadas insatisfechas etc.).</a:t>
                      </a:r>
                    </a:p>
                  </a:txBody>
                  <a:tcPr marL="0" marR="0" marT="1968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7570">
                <a:tc>
                  <a:txBody>
                    <a:bodyPr/>
                    <a:lstStyle/>
                    <a:p>
                      <a:pPr marL="0" marR="548005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548005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548005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548005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548005" algn="ctr">
                        <a:lnSpc>
                          <a:spcPts val="1260"/>
                        </a:lnSpc>
                        <a:spcBef>
                          <a:spcPts val="0"/>
                        </a:spcBef>
                      </a:pPr>
                      <a:r>
                        <a:rPr lang="es-ES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RASGOS FORMALES</a:t>
                      </a:r>
                      <a:endParaRPr lang="es-ES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0" marR="63500" indent="-228600" algn="ctr">
                        <a:lnSpc>
                          <a:spcPct val="962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8450" algn="l"/>
                        </a:tabLst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Libertad creadora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Todo se puede hacer en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mezclar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 trágico con lo cómico, la prosa con la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poesía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 bello y lo feo, etc. ¡No hay reglas¡</a:t>
                      </a:r>
                    </a:p>
                    <a:p>
                      <a:pPr marL="0" marR="60960" indent="-228600" algn="ctr">
                        <a:lnSpc>
                          <a:spcPts val="128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18795" algn="l"/>
                          <a:tab pos="519430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Abundan los recursos retóricos,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especialmente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recursos más llamativos y exaltados.</a:t>
                      </a:r>
                    </a:p>
                    <a:p>
                      <a:pPr marL="0" marR="62230" indent="-228600" algn="ctr">
                        <a:lnSpc>
                          <a:spcPts val="127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518795" algn="l"/>
                          <a:tab pos="519430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Renovación del lenguaje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con la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incorporación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nuevos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términos (neologismos), prestamos de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otras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lenguas, recuperación de palabras olvidadas.</a:t>
                      </a:r>
                    </a:p>
                  </a:txBody>
                  <a:tcPr marL="0" marR="0" marT="19685" marB="0"/>
                </a:tc>
                <a:tc>
                  <a:txBody>
                    <a:bodyPr/>
                    <a:lstStyle/>
                    <a:p>
                      <a:pPr marL="0" marR="60960" indent="-228600" algn="ctr">
                        <a:lnSpc>
                          <a:spcPts val="128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8450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lenguaje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sencillo, pero elaborado y elegante.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También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adapta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el lenguaje al estrato social del personaje.</a:t>
                      </a:r>
                    </a:p>
                    <a:p>
                      <a:pPr marL="0" marR="62230" indent="-228600" algn="ctr">
                        <a:lnSpc>
                          <a:spcPct val="96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8450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narrador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fundamental de la novela realista será el que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cuenta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historia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desde fuera (no participa directamente, como un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personaje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más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sino que desde la tercera persona nos cuenta todo lo que les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les ha pasado y piensan los personajes. Este tipo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narrador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conoce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como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narrador omnisciente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Durante el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naturalismo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especialmente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se impuso un modo de narrar conocido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estilo</a:t>
                      </a: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indirecto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libre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59055" indent="-228600" algn="ctr">
                        <a:lnSpc>
                          <a:spcPct val="96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8450" algn="l"/>
                        </a:tabLst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Las descripciones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objetos, ambientes y personajes (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físico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psíquica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son detallistas, minuciosas. Es uno de los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aspectos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que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singularizan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 forma de escribir de los escritores realistas...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las</a:t>
                      </a: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larguísimas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interminables y detalladas descripciones</a:t>
                      </a:r>
                      <a:endParaRPr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2286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9450">
                <a:tc>
                  <a:txBody>
                    <a:bodyPr/>
                    <a:lstStyle/>
                    <a:p>
                      <a:pPr marL="0" marR="353695" algn="ctr">
                        <a:lnSpc>
                          <a:spcPts val="1270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353695" algn="ctr">
                        <a:lnSpc>
                          <a:spcPts val="1270"/>
                        </a:lnSpc>
                        <a:spcBef>
                          <a:spcPts val="0"/>
                        </a:spcBef>
                      </a:pPr>
                      <a:r>
                        <a:rPr lang="es-ES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GÉNEROS DESTACADOS</a:t>
                      </a:r>
                      <a:endParaRPr lang="es-ES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3335" marB="0"/>
                </a:tc>
                <a:tc>
                  <a:txBody>
                    <a:bodyPr/>
                    <a:lstStyle/>
                    <a:p>
                      <a:pPr marL="0" marR="598805" indent="-228600" algn="ctr">
                        <a:lnSpc>
                          <a:spcPts val="127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7815" algn="l"/>
                          <a:tab pos="298450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Destacan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poesía y el teatro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La novela,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España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tiene una menor relevancia</a:t>
                      </a:r>
                    </a:p>
                  </a:txBody>
                  <a:tcPr marL="0" marR="0" marT="24130" marB="0"/>
                </a:tc>
                <a:tc>
                  <a:txBody>
                    <a:bodyPr/>
                    <a:lstStyle/>
                    <a:p>
                      <a:pPr marL="0" marR="224790" indent="-228600" algn="ctr">
                        <a:lnSpc>
                          <a:spcPct val="96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7815" algn="l"/>
                          <a:tab pos="298450" algn="l"/>
                        </a:tabLst>
                      </a:pP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Destaca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novela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 encima del resto. El teatro que se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sigue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representando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 la época es, mayoritariamente, el romántico. En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poesía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pasa algo parecido, de la romántica se pasa a la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poesía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simbolista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al modernismo.</a:t>
                      </a:r>
                    </a:p>
                  </a:txBody>
                  <a:tcPr marL="0" marR="0" marT="1968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740">
                <a:tc>
                  <a:txBody>
                    <a:bodyPr/>
                    <a:lstStyle/>
                    <a:p>
                      <a:pPr marL="0" marR="353695" algn="ctr">
                        <a:lnSpc>
                          <a:spcPts val="1270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353695" algn="ctr">
                        <a:lnSpc>
                          <a:spcPts val="1270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353695" algn="ctr">
                        <a:lnSpc>
                          <a:spcPts val="1270"/>
                        </a:lnSpc>
                        <a:spcBef>
                          <a:spcPts val="0"/>
                        </a:spcBef>
                      </a:pPr>
                      <a:endParaRPr lang="es-ES" sz="11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353695" algn="ctr">
                        <a:lnSpc>
                          <a:spcPts val="1270"/>
                        </a:lnSpc>
                        <a:spcBef>
                          <a:spcPts val="0"/>
                        </a:spcBef>
                      </a:pPr>
                      <a:r>
                        <a:rPr lang="es-ES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AUTORES DESTACADOS</a:t>
                      </a:r>
                      <a:endParaRPr lang="es-ES" sz="11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3335" marB="0"/>
                </a:tc>
                <a:tc>
                  <a:txBody>
                    <a:bodyPr/>
                    <a:lstStyle/>
                    <a:p>
                      <a:pPr marL="0" marR="58419" lvl="0" indent="-228600" algn="ctr" defTabSz="914400" eaLnBrk="1" fontAlgn="auto" latinLnBrk="0" hangingPunct="1">
                        <a:lnSpc>
                          <a:spcPct val="10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>
                          <a:tab pos="298450" algn="l"/>
                        </a:tabLst>
                        <a:defRPr/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Enrique Gil y Carasco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(novela: El señor de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Bembibre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)|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Mariano José de Larra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(articulos de costumbres y la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novela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doncel don Enrique el doliente)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José Espronceda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novela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Sancho Saldaña; poesía: El diablo mundo, el </a:t>
                      </a:r>
                      <a:r>
                        <a:rPr sz="11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estudiante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ES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CO" sz="11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Salamanca) | </a:t>
                      </a:r>
                      <a:r>
                        <a:rPr lang="es-CO" sz="1100" b="1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José Zorrilla </a:t>
                      </a:r>
                      <a:r>
                        <a:rPr lang="es-CO" sz="11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(poesías; teatro: Don Juan Tenorio) | </a:t>
                      </a:r>
                      <a:r>
                        <a:rPr lang="es-CO" sz="1100" b="1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Gustavo Adolfo Bécquer </a:t>
                      </a:r>
                      <a:r>
                        <a:rPr lang="es-CO" sz="1100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(Rimas y leyendas) | </a:t>
                      </a:r>
                      <a:r>
                        <a:rPr lang="es-CO" sz="1100" b="1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Carolina Coronado, Rosalía de Castro, Duque de Rivas, </a:t>
                      </a:r>
                      <a:r>
                        <a:rPr lang="es-CO" sz="1100" b="1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Martinez</a:t>
                      </a:r>
                      <a:r>
                        <a:rPr lang="es-CO" sz="1100" b="1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la Rosa, Antonio García </a:t>
                      </a:r>
                      <a:r>
                        <a:rPr lang="es-CO" sz="1100" b="1" i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Gutierrez</a:t>
                      </a:r>
                      <a:r>
                        <a:rPr lang="es-CO" sz="1100" b="1" i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s-CO" sz="1100" i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0" marR="175895" indent="-228600" algn="ctr">
                        <a:lnSpc>
                          <a:spcPct val="96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7815" algn="l"/>
                          <a:tab pos="298450" algn="l"/>
                        </a:tabLst>
                      </a:pP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Benito Pérez Galdós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(Fortunata y Jacinta, Tristana, Doña</a:t>
                      </a:r>
                      <a:r>
                        <a:rPr lang="es-CO"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Perfecta…) |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Leopoldo Alas Clarín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(La Regenta) |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Juan Valera</a:t>
                      </a: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(Pepita Jiménez),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Emilia Pardo Bazán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(Los pazos de Ulloa),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José</a:t>
                      </a:r>
                      <a:r>
                        <a:rPr lang="es-CO"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María Pereda </a:t>
                      </a:r>
                      <a:r>
                        <a:rPr sz="11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(Sotileza)…</a:t>
                      </a:r>
                    </a:p>
                  </a:txBody>
                  <a:tcPr marL="0" marR="0" marT="1968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1071</Words>
  <Application>Microsoft Office PowerPoint</Application>
  <PresentationFormat>Personalizado</PresentationFormat>
  <Paragraphs>76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Symbol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2024-02-02T21:15:03Z</dcterms:created>
  <dcterms:modified xsi:type="dcterms:W3CDTF">2024-02-02T21:15:23Z</dcterms:modified>
</cp:coreProperties>
</file>