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  <p:sldId id="258" r:id="rId4"/>
  </p:sldIdLst>
  <p:sldSz cx="7772400" cy="10058400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01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0782" y="612139"/>
            <a:ext cx="4907280" cy="45211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0782" y="612139"/>
            <a:ext cx="4907280" cy="45211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0782" y="612139"/>
            <a:ext cx="4907280" cy="45211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157452"/>
              </p:ext>
            </p:extLst>
          </p:nvPr>
        </p:nvGraphicFramePr>
        <p:xfrm>
          <a:off x="168910" y="1270638"/>
          <a:ext cx="7434580" cy="735628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248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9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s-CO" sz="2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es-CO" sz="20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</a:t>
                      </a: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es-CO" sz="20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BASES</a:t>
                      </a:r>
                    </a:p>
                  </a:txBody>
                  <a:tcPr marL="0" marR="0" marT="127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5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ES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12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Definición:</a:t>
                      </a:r>
                    </a:p>
                    <a:p>
                      <a:pPr marL="66675" marR="58419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Todo compuesto químico que libera o  cede iones de hidrógeno (H+) en solución  acuosa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59690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criterios y características, un  ácido puede ser: (especificaciones dadas  en clase)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60960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Orgánicos: ácidos débiles compuestos  por, al menos, un grupo carboxilo</a:t>
                      </a:r>
                    </a:p>
                    <a:p>
                      <a:pPr marL="184150" marR="60325" indent="-7175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Monocarboxílicos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en su composición  presentan un grupo carboxílico.</a:t>
                      </a:r>
                    </a:p>
                    <a:p>
                      <a:pPr marL="184150" marR="60325" indent="-71755" algn="just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Dicarboxílicos: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su composición  presentan dos grupos carboxílicos</a:t>
                      </a:r>
                    </a:p>
                    <a:p>
                      <a:pPr marL="184150" marR="60325" indent="-7175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Tricarboxilicos: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su composición  presentan más de dos grupos  carboxílicos</a:t>
                      </a:r>
                    </a:p>
                    <a:p>
                      <a:pPr marL="66675" marR="61594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Inorgánicos: formados por hidrógeno y  uno o dos elementos más, carbono no</a:t>
                      </a:r>
                    </a:p>
                    <a:p>
                      <a:pPr marL="184150" marR="59055" indent="-7175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Hidrácidos: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 aquellos ácidos  binarios formados por hidrógeno y un  no metal:</a:t>
                      </a:r>
                    </a:p>
                    <a:p>
                      <a:pPr marL="184150" marR="59690" indent="-7175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Oxácidos: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 ácidos ternarios  formados por hidrógeno, oxígeno y un  no metal</a:t>
                      </a:r>
                    </a:p>
                    <a:p>
                      <a:pPr marL="66675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los átomos de H que donan:</a:t>
                      </a:r>
                    </a:p>
                    <a:p>
                      <a:pPr marL="184150" marR="60325" indent="-71755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 Monopróticos: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capaces de donar  1 protón por molécula en la disociación.</a:t>
                      </a:r>
                    </a:p>
                    <a:p>
                      <a:pPr marL="184150" marR="59690" indent="-71755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 Dipróticos: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capaces de donar 2  protones por molécula en la disociación</a:t>
                      </a:r>
                    </a:p>
                    <a:p>
                      <a:pPr marL="184150" marR="60960" indent="-71755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 Polipróticos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capaces de donar  más de 2 protones por molécula</a:t>
                      </a: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la fuerza del ácido:</a:t>
                      </a:r>
                    </a:p>
                    <a:p>
                      <a:pPr marL="184150" marR="61594" indent="-71755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 Fuertes: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disolución acuosa  se disocia completamente</a:t>
                      </a:r>
                    </a:p>
                    <a:p>
                      <a:pPr marL="184150" marR="61594" indent="-71755">
                        <a:lnSpc>
                          <a:spcPct val="100000"/>
                        </a:lnSpc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 Débiles: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disolución acuosa se  disocia parcialmente</a:t>
                      </a: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Definición:</a:t>
                      </a:r>
                    </a:p>
                    <a:p>
                      <a:pPr marL="66675" marR="62865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Sustancias que pueden captar iones  de hidrógeno en solución o liberan  iones negativos; hidroxilos (OH-)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60960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criterios y características, una  base puede ser: (especificaciones  dadas en clase)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Orgánicas:</a:t>
                      </a:r>
                    </a:p>
                    <a:p>
                      <a:pPr marL="66675" marR="62230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las que se componen de carbono.  Cuando reaccionan con los ácidos el  producto son las sales</a:t>
                      </a: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Inorgánicas:</a:t>
                      </a:r>
                    </a:p>
                    <a:p>
                      <a:pPr marL="66675" marR="62230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Conocidas también como hidróxidos.  Están compuestas de oxígeno,  hidrógeno y el metal en cuestión.</a:t>
                      </a:r>
                    </a:p>
                    <a:p>
                      <a:pPr marL="66675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su capacidad de aportar iones</a:t>
                      </a: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(OH</a:t>
                      </a:r>
                      <a:r>
                        <a:rPr sz="1200" u="none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68910" marR="61594" indent="-85725" algn="just">
                        <a:lnSpc>
                          <a:spcPct val="100000"/>
                        </a:lnSpc>
                        <a:spcBef>
                          <a:spcPts val="7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Bases fuertes: 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pH es muy alto,  estando en el rango de 12 a 14.</a:t>
                      </a:r>
                    </a:p>
                    <a:p>
                      <a:pPr marL="168910" marR="61594" indent="-8572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Bases débiles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El pH es  relativamente alto con puntajes de  7.1 a 11.</a:t>
                      </a:r>
                    </a:p>
                    <a:p>
                      <a:pPr marL="66675" marR="64135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Puse la descripción más detallada en  la parte de los ejemplos</a:t>
                      </a:r>
                    </a:p>
                    <a:p>
                      <a:pPr marL="66675" algn="just">
                        <a:lnSpc>
                          <a:spcPct val="100000"/>
                        </a:lnSpc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número de hidroxilos:</a:t>
                      </a:r>
                    </a:p>
                    <a:p>
                      <a:pPr marL="168910" marR="62230" indent="-85725" algn="just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Monobases: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bases que presentan  un grupo OH</a:t>
                      </a:r>
                    </a:p>
                    <a:p>
                      <a:pPr marL="168910" marR="60960" indent="-8572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Dibases: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bases que se caracterizan  por la presencia de dos grupos OH</a:t>
                      </a:r>
                    </a:p>
                    <a:p>
                      <a:pPr marL="168910" marR="62230" indent="-85725" algn="just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Tribases: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presencia de tres  grupos OH- caracteriza a esta base</a:t>
                      </a:r>
                    </a:p>
                    <a:p>
                      <a:pPr marL="168910" marR="60960" indent="-85725" algn="just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20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Tetrabases:</a:t>
                      </a:r>
                      <a:r>
                        <a:rPr sz="12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esta base cuenta con  cuatro grupos OH- en su  composición.</a:t>
                      </a: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319471"/>
              </p:ext>
            </p:extLst>
          </p:nvPr>
        </p:nvGraphicFramePr>
        <p:xfrm>
          <a:off x="167639" y="359663"/>
          <a:ext cx="7432674" cy="872154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248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7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7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31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23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Arrhenius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 gridSpan="3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   ácido  si    produce  o    libera  iones</a:t>
                      </a:r>
                    </a:p>
                    <a:p>
                      <a:pPr marL="66675" marR="60325">
                        <a:lnSpc>
                          <a:spcPts val="1280"/>
                        </a:lnSpc>
                        <a:spcBef>
                          <a:spcPts val="470"/>
                        </a:spcBef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hidrógeno (H</a:t>
                      </a:r>
                      <a:r>
                        <a:rPr sz="1275" b="0" spc="0" baseline="39215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o iones hidronio (H</a:t>
                      </a:r>
                      <a:r>
                        <a:rPr sz="6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sz="1275" b="0" spc="0" baseline="39215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en 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soluciones acuosas</a:t>
                      </a:r>
                    </a:p>
                  </a:txBody>
                  <a:tcPr marL="0" marR="0" marT="1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65125" algn="l"/>
                          <a:tab pos="735330" algn="l"/>
                          <a:tab pos="1173480" algn="l"/>
                          <a:tab pos="1421765" algn="l"/>
                          <a:tab pos="207391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	una	base	si	produce	iones</a:t>
                      </a:r>
                    </a:p>
                    <a:p>
                      <a:pPr marL="66675" marR="60960">
                        <a:lnSpc>
                          <a:spcPct val="104500"/>
                        </a:lnSpc>
                        <a:spcBef>
                          <a:spcPts val="240"/>
                        </a:spcBef>
                        <a:tabLst>
                          <a:tab pos="852169" algn="l"/>
                          <a:tab pos="1383665" algn="l"/>
                          <a:tab pos="1735455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hidróxido	(OH</a:t>
                      </a:r>
                      <a:r>
                        <a:rPr sz="1275" b="0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	en	soluciones  acuosas</a:t>
                      </a:r>
                    </a:p>
                  </a:txBody>
                  <a:tcPr marL="0" marR="0" marT="1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526">
                <a:tc rowSpan="2"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Bronsted- Lowry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gridSpan="3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  ácido  si    actúa  como  donador  de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protones; dona un ion hidrógeno (H</a:t>
                      </a:r>
                      <a:r>
                        <a:rPr sz="1275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81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6675" marR="61594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una base si actúa como receptor  de protones; acepta un ion hidrógeno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</a:t>
                      </a:r>
                      <a:r>
                        <a:rPr sz="1275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81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6675" algn="just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esta teoría existen ácidos y bases conjugadas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63855" indent="-92075"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Symbol"/>
                        <a:buChar char=""/>
                        <a:tabLst>
                          <a:tab pos="36449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ácido conjugado de la base, el que se forma cuando la base recibe un H</a:t>
                      </a:r>
                      <a:r>
                        <a:rPr sz="1275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sz="1275" spc="0" baseline="32679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61594" indent="205740" algn="just">
                        <a:lnSpc>
                          <a:spcPct val="104500"/>
                        </a:lnSpc>
                        <a:spcBef>
                          <a:spcPts val="300"/>
                        </a:spcBef>
                        <a:buFont typeface="Symbol"/>
                        <a:buChar char=""/>
                        <a:tabLst>
                          <a:tab pos="36449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base conjugada del ácido, es la base formada cuando el ácido cede un H</a:t>
                      </a:r>
                      <a:r>
                        <a:rPr sz="1275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 más fuerte un ácido, más débil es su base conjugada y viceversa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61594" algn="just">
                        <a:lnSpc>
                          <a:spcPct val="100000"/>
                        </a:lnSpc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 tipo de reacciones ácidos-bases son denominadas reacciones de  neutralización en la teoría de Brönsted –Lowry. En estas generalmente se forma  agua y una sal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141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Lewis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 gridSpan="3">
                  <a:txBody>
                    <a:bodyPr/>
                    <a:lstStyle/>
                    <a:p>
                      <a:pPr marL="66675" marR="6096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ácido si actúa como aceptor de un par  de electrones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6675" marR="6096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base si actúa como donador de un  par de electrones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46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Propiedades físicas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 gridSpan="3">
                  <a:txBody>
                    <a:bodyPr/>
                    <a:lstStyle/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Sabor agrio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marR="62230" indent="-71755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  <a:tab pos="604520" algn="l"/>
                          <a:tab pos="1238250" algn="l"/>
                          <a:tab pos="2193290" algn="l"/>
                          <a:tab pos="252222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	buenos	conductores	de	la  electricidad en disoluciones acuosas.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Cambian el color el papel tornasol del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 al rojo.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altamente solubles en agua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Usualmente líquidos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Consistencia aceitosa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ts val="125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Puntos de ebullición altos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Sabor amargo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8910" marR="166370" indent="-85725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disoluciones acuosas, son muy  buenos conductores eléctricos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Usualmente sólidos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8910" marR="320040" indent="-85725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papel tornasol rojo se vuelve  azul o verdoso.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Poseen tacto jabonoso.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solubles en agua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7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Propiedades químicas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 gridSpan="3">
                  <a:txBody>
                    <a:bodyPr/>
                    <a:lstStyle/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corrosivos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marR="60325" indent="-71755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  <a:tab pos="1093470" algn="l"/>
                          <a:tab pos="1504950" algn="l"/>
                          <a:tab pos="219456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Reaccionan	con	metales	activos  formando una sal e hidrógeno.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marR="61594" indent="-71755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Reaccionan con bases para formar una  sal más agua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destruir tejidos orgánicos.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marR="59055" indent="-71755">
                        <a:lnSpc>
                          <a:spcPct val="100000"/>
                        </a:lnSpc>
                        <a:spcBef>
                          <a:spcPts val="1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-Los ácidos tienen un índice de pH  inferior a 7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irritantes de la piel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Disuelven grasas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Reaccionan con los indicadores.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Neutralizan el efecto de los ácidos.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8910" marR="664845" indent="-85725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 olerlos pueden generar  irritaciones.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8910" marR="619760" indent="-85725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Reaccionan con los ácidos,  produciendo agua y sal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ts val="1265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 de las bases uno superior a 7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356">
                <a:tc rowSpan="12">
                  <a:txBody>
                    <a:bodyPr/>
                    <a:lstStyle/>
                    <a:p>
                      <a:pPr marL="876300" marR="299720" indent="-57086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Indicadores (10) (color y  escala)</a:t>
                      </a:r>
                    </a:p>
                  </a:txBody>
                  <a:tcPr marL="0" marR="0" marT="1270" marB="0"/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6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Color ácido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ts val="1265"/>
                        </a:lnSpc>
                        <a:spcBef>
                          <a:spcPts val="6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Indicador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R="263525" algn="r">
                        <a:lnSpc>
                          <a:spcPts val="1265"/>
                        </a:lnSpc>
                        <a:spcBef>
                          <a:spcPts val="6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 viraje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65"/>
                        </a:lnSpc>
                        <a:spcBef>
                          <a:spcPts val="6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Color básico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255" marB="0"/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9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Rojo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Naranja de metilo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3.1-4.4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Amarillo/naranja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7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Rojo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27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Tornasol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ts val="127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5.0-8.0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2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Incoloro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Fenolftaleína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8.2-9.8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Violeta/rosa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Amarillo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Violeta de metilo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39725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0.1-1.6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Azul/violeta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74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Azul/violeta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Rojo congo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3.0-5.2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Rojo/naranja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4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 rojizo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Rojo neutro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6.4-8.0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Naranja/amarillo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4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Amarillo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 de bromofenol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3.0-4.6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Violeta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7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Amarillo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ts val="1265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m-cresolpúrpura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65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7.4-9.0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2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Púrpura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59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Incoloro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Timolftaleína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301625" algn="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8.6-10.0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Azul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7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Acridina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5.3-6.4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Violeta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08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2E5395"/>
                      </a:solidFill>
                      <a:prstDash val="solid"/>
                    </a:lnL>
                    <a:lnR w="6350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B4C5E7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232569"/>
              </p:ext>
            </p:extLst>
          </p:nvPr>
        </p:nvGraphicFramePr>
        <p:xfrm>
          <a:off x="167639" y="359663"/>
          <a:ext cx="7434580" cy="483171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248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09597">
                <a:tc>
                  <a:txBody>
                    <a:bodyPr/>
                    <a:lstStyle/>
                    <a:p>
                      <a:pPr marL="1031875" marR="146685" indent="-8813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Fuertes. Definición ejemplos  (3)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Definición:</a:t>
                      </a:r>
                    </a:p>
                    <a:p>
                      <a:pPr marL="66675" marR="204470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Aquella sustancia que al disolverse se  ioniza con facilidad, por su gran  concentración de iones hidronio, su pH  ronda en 1 y el 3</a:t>
                      </a: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</a:t>
                      </a: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39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perclórico (HClO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84150" indent="-72390">
                        <a:lnSpc>
                          <a:spcPts val="1310"/>
                        </a:lnSpc>
                        <a:spcBef>
                          <a:spcPts val="36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crómico (H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84150" indent="-72390">
                        <a:lnSpc>
                          <a:spcPts val="1240"/>
                        </a:lnSpc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bromhídrico (HBr)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Definición: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117475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Aquella sustancia que al disolverse  se ioniza fácilmente obteniendo  iones de hidronio, su pH puede estar  entre 12 y 14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Hidróxido de rubidio (RbOH)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9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Hidróxido de bario (Ba(OH)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sz="2100" b="0" spc="0" baseline="3968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2100" b="0" spc="0" baseline="3968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ts val="1215"/>
                        </a:lnSpc>
                        <a:spcBef>
                          <a:spcPts val="30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Hidróxido de calcio (Ca(OH)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650" b="0" spc="0" baseline="505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1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Débiles (definición ejemplos 3)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Definición: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211454" algn="just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Aquella sustancia que no se ioniza con  facilidad, su pH se encuentra entre 4 y  6.9, Se disocian parcialmente en agua,  logrando un equilibrio entre partículas  disociadas y sin disociar.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39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carbónico (H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650" b="0" spc="0" baseline="505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365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bórico (H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650" b="0" spc="0" baseline="505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4150" indent="-72390">
                        <a:lnSpc>
                          <a:spcPct val="100000"/>
                        </a:lnSpc>
                        <a:spcBef>
                          <a:spcPts val="360"/>
                        </a:spcBef>
                        <a:buSzPct val="90909"/>
                        <a:buFont typeface="Symbol"/>
                        <a:buChar char=""/>
                        <a:tabLst>
                          <a:tab pos="18478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nitroso (HNO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650" b="0" spc="0" baseline="505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Definición: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60960" algn="just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Sustancia que, al disolverse, no se  ioniza con facilidad, por su baja  concentración de iones hidronio, su  pH abarca desde 7 a 11. Se disocian  parcialmente en agua, logrando un  equilibrio entre partículas disociadas  y sin disociar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Ejemplos: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Bicarbonato de sodio (NaHCO)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ct val="100000"/>
                        </a:lnSpc>
                        <a:spcBef>
                          <a:spcPts val="395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Benzilamina (C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N)</a:t>
                      </a:r>
                      <a:endParaRPr sz="1650" b="0" spc="0" baseline="505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indent="-86360">
                        <a:lnSpc>
                          <a:spcPts val="1215"/>
                        </a:lnSpc>
                        <a:spcBef>
                          <a:spcPts val="360"/>
                        </a:spcBef>
                        <a:buFont typeface="Symbol"/>
                        <a:buChar char=""/>
                        <a:tabLst>
                          <a:tab pos="169545" algn="l"/>
                        </a:tabLst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Piridina (C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N)</a:t>
                      </a:r>
                      <a:endParaRPr sz="1650" b="0" spc="0" baseline="505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016">
                <a:tc>
                  <a:txBody>
                    <a:bodyPr/>
                    <a:lstStyle/>
                    <a:p>
                      <a:pPr marL="879475" marR="673735" indent="-1981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Escala de pH  (0 a 14)</a:t>
                      </a: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66675" marR="99060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sustancias que tienen un nivel  menor a 7.0 son consideradas ácidas, es  decir; de 0 a 6.99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159385">
                        <a:lnSpc>
                          <a:spcPct val="100000"/>
                        </a:lnSpc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sustancias que tienen un nivel  mayor a 7.0 son consideradas como  bases, es decir; de 7.01 a 8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197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Fórmulas</a:t>
                      </a: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pH=-log[H</a:t>
                      </a:r>
                      <a:r>
                        <a:rPr sz="1275" b="0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6675" marR="1767839">
                        <a:lnSpc>
                          <a:spcPts val="1280"/>
                        </a:lnSpc>
                        <a:spcBef>
                          <a:spcPts val="445"/>
                        </a:spcBef>
                      </a:pP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pH=-log[H</a:t>
                      </a:r>
                      <a:r>
                        <a:rPr sz="85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sz="1275" b="0" spc="0" baseline="39215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sz="1650" b="0" spc="0" baseline="5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 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pH=14-pOH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0005" marB="0"/>
                </a:tc>
                <a:tc>
                  <a:txBody>
                    <a:bodyPr/>
                    <a:lstStyle/>
                    <a:p>
                      <a:pPr marL="66675" marR="1499235">
                        <a:lnSpc>
                          <a:spcPct val="104500"/>
                        </a:lnSpc>
                        <a:spcBef>
                          <a:spcPts val="254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pOH=-log[OH</a:t>
                      </a:r>
                      <a:r>
                        <a:rPr sz="1275" b="0" spc="0" baseline="32679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  pOH=14-pH</a:t>
                      </a:r>
                    </a:p>
                  </a:txBody>
                  <a:tcPr marL="0" marR="0" marT="3238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1087</Words>
  <Application>Microsoft Office PowerPoint</Application>
  <PresentationFormat>Personalizado</PresentationFormat>
  <Paragraphs>182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 MT</vt:lpstr>
      <vt:lpstr>Symbol</vt:lpstr>
      <vt:lpstr>Times New Roman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2024-01-09T20:33:32Z</dcterms:created>
  <dcterms:modified xsi:type="dcterms:W3CDTF">2024-01-09T20:33:35Z</dcterms:modified>
</cp:coreProperties>
</file>