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11430000" cy="8572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6" d="100"/>
          <a:sy n="86" d="100"/>
        </p:scale>
        <p:origin x="17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634" y="7059265"/>
            <a:ext cx="1427232" cy="1379062"/>
          </a:xfrm>
          <a:custGeom>
            <a:avLst/>
            <a:gdLst/>
            <a:ahLst/>
            <a:cxnLst/>
            <a:rect l="l" t="t" r="r" b="b"/>
            <a:pathLst>
              <a:path w="1427232" h="1379062">
                <a:moveTo>
                  <a:pt x="0" y="0"/>
                </a:moveTo>
                <a:lnTo>
                  <a:pt x="1427232" y="0"/>
                </a:lnTo>
                <a:lnTo>
                  <a:pt x="1427232" y="1379062"/>
                </a:lnTo>
                <a:lnTo>
                  <a:pt x="0" y="1379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85151">
            <a:off x="9790743" y="2373464"/>
            <a:ext cx="881187" cy="248935"/>
          </a:xfrm>
          <a:custGeom>
            <a:avLst/>
            <a:gdLst/>
            <a:ahLst/>
            <a:cxnLst/>
            <a:rect l="l" t="t" r="r" b="b"/>
            <a:pathLst>
              <a:path w="881187" h="248935">
                <a:moveTo>
                  <a:pt x="0" y="0"/>
                </a:moveTo>
                <a:lnTo>
                  <a:pt x="881187" y="0"/>
                </a:lnTo>
                <a:lnTo>
                  <a:pt x="881187" y="248935"/>
                </a:lnTo>
                <a:lnTo>
                  <a:pt x="0" y="248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008839">
            <a:off x="727119" y="1923198"/>
            <a:ext cx="881187" cy="248935"/>
          </a:xfrm>
          <a:custGeom>
            <a:avLst/>
            <a:gdLst/>
            <a:ahLst/>
            <a:cxnLst/>
            <a:rect l="l" t="t" r="r" b="b"/>
            <a:pathLst>
              <a:path w="881187" h="248935">
                <a:moveTo>
                  <a:pt x="0" y="0"/>
                </a:moveTo>
                <a:lnTo>
                  <a:pt x="881186" y="0"/>
                </a:lnTo>
                <a:lnTo>
                  <a:pt x="881186" y="248936"/>
                </a:lnTo>
                <a:lnTo>
                  <a:pt x="0" y="248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768969">
            <a:off x="1675260" y="6993191"/>
            <a:ext cx="881187" cy="248935"/>
          </a:xfrm>
          <a:custGeom>
            <a:avLst/>
            <a:gdLst/>
            <a:ahLst/>
            <a:cxnLst/>
            <a:rect l="l" t="t" r="r" b="b"/>
            <a:pathLst>
              <a:path w="881187" h="248935">
                <a:moveTo>
                  <a:pt x="0" y="0"/>
                </a:moveTo>
                <a:lnTo>
                  <a:pt x="881186" y="0"/>
                </a:lnTo>
                <a:lnTo>
                  <a:pt x="881186" y="248935"/>
                </a:lnTo>
                <a:lnTo>
                  <a:pt x="0" y="248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816864">
            <a:off x="8119588" y="1694601"/>
            <a:ext cx="881187" cy="248935"/>
          </a:xfrm>
          <a:custGeom>
            <a:avLst/>
            <a:gdLst/>
            <a:ahLst/>
            <a:cxnLst/>
            <a:rect l="l" t="t" r="r" b="b"/>
            <a:pathLst>
              <a:path w="881187" h="248935">
                <a:moveTo>
                  <a:pt x="0" y="0"/>
                </a:moveTo>
                <a:lnTo>
                  <a:pt x="881187" y="0"/>
                </a:lnTo>
                <a:lnTo>
                  <a:pt x="881187" y="248935"/>
                </a:lnTo>
                <a:lnTo>
                  <a:pt x="0" y="248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008839">
            <a:off x="727119" y="4907729"/>
            <a:ext cx="881187" cy="248935"/>
          </a:xfrm>
          <a:custGeom>
            <a:avLst/>
            <a:gdLst/>
            <a:ahLst/>
            <a:cxnLst/>
            <a:rect l="l" t="t" r="r" b="b"/>
            <a:pathLst>
              <a:path w="881187" h="248935">
                <a:moveTo>
                  <a:pt x="0" y="0"/>
                </a:moveTo>
                <a:lnTo>
                  <a:pt x="881186" y="0"/>
                </a:lnTo>
                <a:lnTo>
                  <a:pt x="881186" y="248935"/>
                </a:lnTo>
                <a:lnTo>
                  <a:pt x="0" y="248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768969">
            <a:off x="6522188" y="6875398"/>
            <a:ext cx="881187" cy="248935"/>
          </a:xfrm>
          <a:custGeom>
            <a:avLst/>
            <a:gdLst/>
            <a:ahLst/>
            <a:cxnLst/>
            <a:rect l="l" t="t" r="r" b="b"/>
            <a:pathLst>
              <a:path w="881187" h="248935">
                <a:moveTo>
                  <a:pt x="0" y="0"/>
                </a:moveTo>
                <a:lnTo>
                  <a:pt x="881187" y="0"/>
                </a:lnTo>
                <a:lnTo>
                  <a:pt x="881187" y="248936"/>
                </a:lnTo>
                <a:lnTo>
                  <a:pt x="0" y="248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10422">
            <a:off x="6351181" y="7136743"/>
            <a:ext cx="881187" cy="248935"/>
          </a:xfrm>
          <a:custGeom>
            <a:avLst/>
            <a:gdLst/>
            <a:ahLst/>
            <a:cxnLst/>
            <a:rect l="l" t="t" r="r" b="b"/>
            <a:pathLst>
              <a:path w="881187" h="248935">
                <a:moveTo>
                  <a:pt x="0" y="0"/>
                </a:moveTo>
                <a:lnTo>
                  <a:pt x="881186" y="0"/>
                </a:lnTo>
                <a:lnTo>
                  <a:pt x="881186" y="248935"/>
                </a:lnTo>
                <a:lnTo>
                  <a:pt x="0" y="248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377296" y="1825975"/>
          <a:ext cx="7728495" cy="4719284"/>
        </p:xfrm>
        <a:graphic>
          <a:graphicData uri="http://schemas.openxmlformats.org/drawingml/2006/table">
            <a:tbl>
              <a:tblPr/>
              <a:tblGrid>
                <a:gridCol w="2976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1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510">
                <a:tc>
                  <a:txBody>
                    <a:bodyPr/>
                    <a:lstStyle/>
                    <a:p>
                      <a:pPr algn="ctr">
                        <a:lnSpc>
                          <a:spcPts val="1571"/>
                        </a:lnSpc>
                        <a:defRPr/>
                      </a:pPr>
                      <a:r>
                        <a:rPr lang="en-US" sz="1122">
                          <a:solidFill>
                            <a:srgbClr val="000000"/>
                          </a:solidFill>
                          <a:latin typeface="Poppins Bold"/>
                        </a:rPr>
                        <a:t>ASPECTOS A COMPARAR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1"/>
                        </a:lnSpc>
                        <a:defRPr/>
                      </a:pPr>
                      <a:r>
                        <a:rPr lang="en-US" sz="1122">
                          <a:solidFill>
                            <a:srgbClr val="000000"/>
                          </a:solidFill>
                          <a:latin typeface="Poppins Bold"/>
                        </a:rPr>
                        <a:t>CIENCIAS NATURALES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1"/>
                        </a:lnSpc>
                        <a:defRPr/>
                      </a:pPr>
                      <a:r>
                        <a:rPr lang="en-US" sz="1122">
                          <a:solidFill>
                            <a:srgbClr val="000000"/>
                          </a:solidFill>
                          <a:latin typeface="Poppins Bold"/>
                        </a:rPr>
                        <a:t>CIENCIAS SOCIALES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425">
                <a:tc>
                  <a:txBody>
                    <a:bodyPr/>
                    <a:lstStyle/>
                    <a:p>
                      <a:pPr algn="ctr">
                        <a:lnSpc>
                          <a:spcPts val="1571"/>
                        </a:lnSpc>
                        <a:defRPr/>
                      </a:pPr>
                      <a:r>
                        <a:rPr lang="en-US" sz="1122">
                          <a:solidFill>
                            <a:srgbClr val="000000"/>
                          </a:solidFill>
                          <a:latin typeface="Poppins Bold"/>
                        </a:rPr>
                        <a:t>Definición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Estudia los aspectos de la naturaleza, como la física, química y biología, a través de la observación y la experimentación.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Examina las interacciones humanas, sociedades, culturas y comportamientos a través de la observación, la investigación y el análisis.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90">
                <a:tc>
                  <a:txBody>
                    <a:bodyPr/>
                    <a:lstStyle/>
                    <a:p>
                      <a:pPr algn="ctr">
                        <a:lnSpc>
                          <a:spcPts val="1571"/>
                        </a:lnSpc>
                        <a:defRPr/>
                      </a:pPr>
                      <a:r>
                        <a:rPr lang="en-US" sz="1122">
                          <a:solidFill>
                            <a:srgbClr val="000000"/>
                          </a:solidFill>
                          <a:latin typeface="Poppins Bold"/>
                        </a:rPr>
                        <a:t>Objeto de Estudio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Fenómenos naturales, procesos físicos y biológicos.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Comportamientos humanos, sociedades y culturas.</a:t>
                      </a:r>
                      <a:endParaRPr lang="en-US" sz="1100"/>
                    </a:p>
                    <a:p>
                      <a:pPr algn="ctr">
                        <a:lnSpc>
                          <a:spcPts val="1122"/>
                        </a:lnSpc>
                      </a:pP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608">
                <a:tc>
                  <a:txBody>
                    <a:bodyPr/>
                    <a:lstStyle/>
                    <a:p>
                      <a:pPr algn="ctr">
                        <a:lnSpc>
                          <a:spcPts val="1571"/>
                        </a:lnSpc>
                        <a:defRPr/>
                      </a:pPr>
                      <a:r>
                        <a:rPr lang="en-US" sz="1122">
                          <a:solidFill>
                            <a:srgbClr val="000000"/>
                          </a:solidFill>
                          <a:latin typeface="Poppins Bold"/>
                        </a:rPr>
                        <a:t>Método de estudio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Método científico, observación, experimentación.</a:t>
                      </a:r>
                      <a:endParaRPr lang="en-US" sz="1100"/>
                    </a:p>
                    <a:p>
                      <a:pPr algn="ctr">
                        <a:lnSpc>
                          <a:spcPts val="1122"/>
                        </a:lnSpc>
                      </a:pP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Investigación cualitativa y cuantitativa, encuestas.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713">
                <a:tc>
                  <a:txBody>
                    <a:bodyPr/>
                    <a:lstStyle/>
                    <a:p>
                      <a:pPr algn="ctr">
                        <a:lnSpc>
                          <a:spcPts val="1571"/>
                        </a:lnSpc>
                        <a:defRPr/>
                      </a:pPr>
                      <a:r>
                        <a:rPr lang="en-US" sz="1122">
                          <a:solidFill>
                            <a:srgbClr val="000000"/>
                          </a:solidFill>
                          <a:latin typeface="Poppins Bold"/>
                        </a:rPr>
                        <a:t>Enfoque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Basado en leyes y regularidades naturales.</a:t>
                      </a:r>
                      <a:endParaRPr lang="en-US" sz="1100"/>
                    </a:p>
                    <a:p>
                      <a:pPr algn="ctr">
                        <a:lnSpc>
                          <a:spcPts val="1122"/>
                        </a:lnSpc>
                      </a:pP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Se centra en las interacciones humanas y sociales.</a:t>
                      </a:r>
                      <a:endParaRPr lang="en-US" sz="1100"/>
                    </a:p>
                    <a:p>
                      <a:pPr algn="ctr">
                        <a:lnSpc>
                          <a:spcPts val="1122"/>
                        </a:lnSpc>
                      </a:pP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608">
                <a:tc>
                  <a:txBody>
                    <a:bodyPr/>
                    <a:lstStyle/>
                    <a:p>
                      <a:pPr algn="ctr">
                        <a:lnSpc>
                          <a:spcPts val="1571"/>
                        </a:lnSpc>
                        <a:defRPr/>
                      </a:pPr>
                      <a:r>
                        <a:rPr lang="en-US" sz="1122">
                          <a:solidFill>
                            <a:srgbClr val="000000"/>
                          </a:solidFill>
                          <a:latin typeface="Poppins Bold"/>
                        </a:rPr>
                        <a:t>Diferencias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Se enfoca en los fenómenos naturales y sus leyes.</a:t>
                      </a:r>
                      <a:endParaRPr lang="en-US" sz="1100"/>
                    </a:p>
                    <a:p>
                      <a:pPr algn="ctr">
                        <a:lnSpc>
                          <a:spcPts val="1122"/>
                        </a:lnSpc>
                      </a:pP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Se centra en las interacciones humanas y sus influencias sociales.</a:t>
                      </a:r>
                      <a:endParaRPr lang="en-US" sz="1100"/>
                    </a:p>
                    <a:p>
                      <a:pPr algn="ctr">
                        <a:lnSpc>
                          <a:spcPts val="1122"/>
                        </a:lnSpc>
                      </a:pP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425">
                <a:tc>
                  <a:txBody>
                    <a:bodyPr/>
                    <a:lstStyle/>
                    <a:p>
                      <a:pPr algn="ctr">
                        <a:lnSpc>
                          <a:spcPts val="1571"/>
                        </a:lnSpc>
                        <a:defRPr/>
                      </a:pPr>
                      <a:r>
                        <a:rPr lang="en-US" sz="1122">
                          <a:solidFill>
                            <a:srgbClr val="000000"/>
                          </a:solidFill>
                          <a:latin typeface="Poppins Bold"/>
                        </a:rPr>
                        <a:t>Semejanzas</a:t>
                      </a: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>
                          <a:solidFill>
                            <a:srgbClr val="000000"/>
                          </a:solidFill>
                          <a:latin typeface="Poppins"/>
                        </a:rPr>
                        <a:t>Ambas buscan comprender y explicar fenómenos.</a:t>
                      </a:r>
                      <a:endParaRPr lang="en-US" sz="1100"/>
                    </a:p>
                    <a:p>
                      <a:pPr algn="ctr">
                        <a:lnSpc>
                          <a:spcPts val="1122"/>
                        </a:lnSpc>
                      </a:pPr>
                      <a:endParaRPr lang="en-US" sz="110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2"/>
                        </a:lnSpc>
                        <a:defRPr/>
                      </a:pPr>
                      <a:r>
                        <a:rPr lang="en-US" sz="801" dirty="0">
                          <a:solidFill>
                            <a:srgbClr val="000000"/>
                          </a:solidFill>
                          <a:latin typeface="Poppins"/>
                        </a:rPr>
                        <a:t>Ambas </a:t>
                      </a:r>
                      <a:r>
                        <a:rPr lang="en-US" sz="801" dirty="0" err="1">
                          <a:solidFill>
                            <a:srgbClr val="000000"/>
                          </a:solidFill>
                          <a:latin typeface="Poppins"/>
                        </a:rPr>
                        <a:t>utilizan</a:t>
                      </a:r>
                      <a:r>
                        <a:rPr lang="en-US" sz="801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801" dirty="0" err="1">
                          <a:solidFill>
                            <a:srgbClr val="000000"/>
                          </a:solidFill>
                          <a:latin typeface="Poppins"/>
                        </a:rPr>
                        <a:t>métodos</a:t>
                      </a:r>
                      <a:r>
                        <a:rPr lang="en-US" sz="801" dirty="0">
                          <a:solidFill>
                            <a:srgbClr val="000000"/>
                          </a:solidFill>
                          <a:latin typeface="Poppins"/>
                        </a:rPr>
                        <a:t> de </a:t>
                      </a:r>
                      <a:r>
                        <a:rPr lang="en-US" sz="801" dirty="0" err="1">
                          <a:solidFill>
                            <a:srgbClr val="000000"/>
                          </a:solidFill>
                          <a:latin typeface="Poppins"/>
                        </a:rPr>
                        <a:t>investigación</a:t>
                      </a:r>
                      <a:r>
                        <a:rPr lang="en-US" sz="801" dirty="0">
                          <a:solidFill>
                            <a:srgbClr val="000000"/>
                          </a:solidFill>
                          <a:latin typeface="Poppins"/>
                        </a:rPr>
                        <a:t>. </a:t>
                      </a:r>
                      <a:r>
                        <a:rPr lang="en-US" sz="801" dirty="0" err="1">
                          <a:solidFill>
                            <a:srgbClr val="000000"/>
                          </a:solidFill>
                          <a:latin typeface="Poppins"/>
                        </a:rPr>
                        <a:t>Contribuyen</a:t>
                      </a:r>
                      <a:r>
                        <a:rPr lang="en-US" sz="801" dirty="0">
                          <a:solidFill>
                            <a:srgbClr val="000000"/>
                          </a:solidFill>
                          <a:latin typeface="Poppins"/>
                        </a:rPr>
                        <a:t> al </a:t>
                      </a:r>
                      <a:r>
                        <a:rPr lang="en-US" sz="801" dirty="0" err="1">
                          <a:solidFill>
                            <a:srgbClr val="000000"/>
                          </a:solidFill>
                          <a:latin typeface="Poppins"/>
                        </a:rPr>
                        <a:t>conocimiento</a:t>
                      </a:r>
                      <a:r>
                        <a:rPr lang="en-US" sz="801" dirty="0">
                          <a:solidFill>
                            <a:srgbClr val="000000"/>
                          </a:solidFill>
                          <a:latin typeface="Poppins"/>
                        </a:rPr>
                        <a:t> y al </a:t>
                      </a:r>
                      <a:r>
                        <a:rPr lang="en-US" sz="801" dirty="0" err="1">
                          <a:solidFill>
                            <a:srgbClr val="000000"/>
                          </a:solidFill>
                          <a:latin typeface="Poppins"/>
                        </a:rPr>
                        <a:t>avance</a:t>
                      </a:r>
                      <a:r>
                        <a:rPr lang="en-US" sz="801" dirty="0">
                          <a:solidFill>
                            <a:srgbClr val="000000"/>
                          </a:solidFill>
                          <a:latin typeface="Poppins"/>
                        </a:rPr>
                        <a:t> de la </a:t>
                      </a:r>
                      <a:r>
                        <a:rPr lang="en-US" sz="801" dirty="0" err="1">
                          <a:solidFill>
                            <a:srgbClr val="000000"/>
                          </a:solidFill>
                          <a:latin typeface="Poppins"/>
                        </a:rPr>
                        <a:t>sociedad</a:t>
                      </a:r>
                      <a:r>
                        <a:rPr lang="en-US" sz="801" dirty="0">
                          <a:solidFill>
                            <a:srgbClr val="000000"/>
                          </a:solidFill>
                          <a:latin typeface="Poppins"/>
                        </a:rPr>
                        <a:t>.</a:t>
                      </a:r>
                      <a:endParaRPr lang="en-US" sz="1100" dirty="0"/>
                    </a:p>
                    <a:p>
                      <a:pPr algn="ctr">
                        <a:lnSpc>
                          <a:spcPts val="1122"/>
                        </a:lnSpc>
                      </a:pPr>
                      <a:endParaRPr lang="en-US" sz="1100" dirty="0"/>
                    </a:p>
                  </a:txBody>
                  <a:tcPr marL="91642" marR="91642" marT="91642" marB="91642" anchor="ctr">
                    <a:lnL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07" cap="flat" cmpd="sng" algn="ctr">
                      <a:solidFill>
                        <a:srgbClr val="353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 rot="-3691401">
            <a:off x="9931595" y="7507444"/>
            <a:ext cx="881187" cy="248935"/>
          </a:xfrm>
          <a:custGeom>
            <a:avLst/>
            <a:gdLst/>
            <a:ahLst/>
            <a:cxnLst/>
            <a:rect l="l" t="t" r="r" b="b"/>
            <a:pathLst>
              <a:path w="881187" h="248935">
                <a:moveTo>
                  <a:pt x="0" y="0"/>
                </a:moveTo>
                <a:lnTo>
                  <a:pt x="881186" y="0"/>
                </a:lnTo>
                <a:lnTo>
                  <a:pt x="881186" y="248935"/>
                </a:lnTo>
                <a:lnTo>
                  <a:pt x="0" y="248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07892" y="7428167"/>
            <a:ext cx="1766449" cy="832439"/>
          </a:xfrm>
          <a:custGeom>
            <a:avLst/>
            <a:gdLst/>
            <a:ahLst/>
            <a:cxnLst/>
            <a:rect l="l" t="t" r="r" b="b"/>
            <a:pathLst>
              <a:path w="1766449" h="832439">
                <a:moveTo>
                  <a:pt x="0" y="0"/>
                </a:moveTo>
                <a:lnTo>
                  <a:pt x="1766449" y="0"/>
                </a:lnTo>
                <a:lnTo>
                  <a:pt x="1766449" y="832439"/>
                </a:lnTo>
                <a:lnTo>
                  <a:pt x="0" y="832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0859" y="7754537"/>
            <a:ext cx="3526929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ADAPTE EL DISEÑO A SU AUDIENCIA</a:t>
            </a:r>
          </a:p>
        </p:txBody>
      </p:sp>
      <p:sp>
        <p:nvSpPr>
          <p:cNvPr id="14" name="Freeform 14"/>
          <p:cNvSpPr/>
          <p:nvPr/>
        </p:nvSpPr>
        <p:spPr>
          <a:xfrm rot="4291431">
            <a:off x="1280266" y="7220366"/>
            <a:ext cx="881187" cy="248935"/>
          </a:xfrm>
          <a:custGeom>
            <a:avLst/>
            <a:gdLst/>
            <a:ahLst/>
            <a:cxnLst/>
            <a:rect l="l" t="t" r="r" b="b"/>
            <a:pathLst>
              <a:path w="881187" h="248935">
                <a:moveTo>
                  <a:pt x="0" y="0"/>
                </a:moveTo>
                <a:lnTo>
                  <a:pt x="881187" y="0"/>
                </a:lnTo>
                <a:lnTo>
                  <a:pt x="881187" y="248935"/>
                </a:lnTo>
                <a:lnTo>
                  <a:pt x="0" y="248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199381">
            <a:off x="6460072" y="246129"/>
            <a:ext cx="881187" cy="248935"/>
          </a:xfrm>
          <a:custGeom>
            <a:avLst/>
            <a:gdLst/>
            <a:ahLst/>
            <a:cxnLst/>
            <a:rect l="l" t="t" r="r" b="b"/>
            <a:pathLst>
              <a:path w="881187" h="248935">
                <a:moveTo>
                  <a:pt x="0" y="0"/>
                </a:moveTo>
                <a:lnTo>
                  <a:pt x="881187" y="0"/>
                </a:lnTo>
                <a:lnTo>
                  <a:pt x="881187" y="248935"/>
                </a:lnTo>
                <a:lnTo>
                  <a:pt x="0" y="248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57775" y="112097"/>
            <a:ext cx="685743" cy="685743"/>
          </a:xfrm>
          <a:custGeom>
            <a:avLst/>
            <a:gdLst/>
            <a:ahLst/>
            <a:cxnLst/>
            <a:rect l="l" t="t" r="r" b="b"/>
            <a:pathLst>
              <a:path w="685743" h="685743">
                <a:moveTo>
                  <a:pt x="0" y="0"/>
                </a:moveTo>
                <a:lnTo>
                  <a:pt x="685743" y="0"/>
                </a:lnTo>
                <a:lnTo>
                  <a:pt x="685743" y="685742"/>
                </a:lnTo>
                <a:lnTo>
                  <a:pt x="0" y="685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67712" y="800100"/>
            <a:ext cx="5795070" cy="78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Poppins Bold"/>
              </a:rPr>
              <a:t>DIFERENCIAS ENTRE CIENCIAS NATURALES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Poppins Bold"/>
              </a:rPr>
              <a:t>Y CIENCIAS SOCIALES</a:t>
            </a:r>
          </a:p>
        </p:txBody>
      </p:sp>
      <p:sp>
        <p:nvSpPr>
          <p:cNvPr id="18" name="TextBox 18"/>
          <p:cNvSpPr txBox="1"/>
          <p:nvPr/>
        </p:nvSpPr>
        <p:spPr>
          <a:xfrm rot="-5400000">
            <a:off x="-970220" y="1767948"/>
            <a:ext cx="2801689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DEFINA EL PROPÓSITO Y LOS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ELEMENTOS A COMPARAR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10847" y="7238411"/>
            <a:ext cx="38408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SELECCIONE UN FORMATO ADECUADO</a:t>
            </a:r>
          </a:p>
        </p:txBody>
      </p:sp>
      <p:sp>
        <p:nvSpPr>
          <p:cNvPr id="20" name="TextBox 20"/>
          <p:cNvSpPr txBox="1"/>
          <p:nvPr/>
        </p:nvSpPr>
        <p:spPr>
          <a:xfrm rot="5400000">
            <a:off x="9682196" y="1850670"/>
            <a:ext cx="2546277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DISEÑE LAS COLUMNAS Y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 FILAS DE SU CUADRO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67659" y="809625"/>
            <a:ext cx="2985046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ASIGNE CATEGORÍAS Y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CRITERIOS DE COMPARACIÓN</a:t>
            </a:r>
          </a:p>
        </p:txBody>
      </p:sp>
      <p:sp>
        <p:nvSpPr>
          <p:cNvPr id="22" name="TextBox 22"/>
          <p:cNvSpPr txBox="1"/>
          <p:nvPr/>
        </p:nvSpPr>
        <p:spPr>
          <a:xfrm rot="5400000">
            <a:off x="8803040" y="5197546"/>
            <a:ext cx="3416028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UTILICE GRÁFICOS Y COLORES DE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FORMA ESTRATÉGICA</a:t>
            </a:r>
          </a:p>
        </p:txBody>
      </p:sp>
      <p:sp>
        <p:nvSpPr>
          <p:cNvPr id="23" name="TextBox 23"/>
          <p:cNvSpPr txBox="1"/>
          <p:nvPr/>
        </p:nvSpPr>
        <p:spPr>
          <a:xfrm rot="-5400000">
            <a:off x="-1029454" y="4949610"/>
            <a:ext cx="2920157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COMPLETE LA INFORMACIÓN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DE MANERA ORGANIZADA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57029" y="7701171"/>
            <a:ext cx="2495848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MANTENGA LA SIMETRÍA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Y CONSISTENCIA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14770" y="7095793"/>
            <a:ext cx="2759571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REVISE Y CORRIJA ERRORES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4058" y="163586"/>
            <a:ext cx="6007596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 Bold"/>
              </a:rPr>
              <a:t>UTILICE HERRAMIENTAS DIGITALES PARA MAYOR EFICIENCIA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Personalizado</PresentationFormat>
  <Paragraphs>39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Poppins Bold</vt:lpstr>
      <vt:lpstr>Arial</vt:lpstr>
      <vt:lpstr>Poppins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2023-12-13T21:23:48Z</dcterms:created>
  <dcterms:modified xsi:type="dcterms:W3CDTF">2023-12-13T21:23:52Z</dcterms:modified>
  <dc:identifier/>
</cp:coreProperties>
</file>