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693400" cy="12603163"/>
  <p:notesSz cx="10693400" cy="75628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99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2412" y="-24"/>
      </p:cViewPr>
      <p:guideLst>
        <p:guide orient="horz" pos="4799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020532"/>
              </p:ext>
            </p:extLst>
          </p:nvPr>
        </p:nvGraphicFramePr>
        <p:xfrm>
          <a:off x="698500" y="891382"/>
          <a:ext cx="9537696" cy="657052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449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4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82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24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27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00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41514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93345" indent="-266700" algn="ctr">
                        <a:lnSpc>
                          <a:spcPts val="1210"/>
                        </a:lnSpc>
                        <a:spcBef>
                          <a:spcPts val="0"/>
                        </a:spcBef>
                      </a:pP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PARTES DEL TUBO  DIGESTIVO</a:t>
                      </a: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30"/>
                        </a:lnSpc>
                        <a:spcBef>
                          <a:spcPts val="0"/>
                        </a:spcBef>
                      </a:pPr>
                      <a:r>
                        <a:rPr lang="es-ES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CAVIDAD BUCAL</a:t>
                      </a: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3670" indent="635" algn="ctr">
                        <a:lnSpc>
                          <a:spcPct val="95500"/>
                        </a:lnSpc>
                        <a:spcBef>
                          <a:spcPts val="0"/>
                        </a:spcBef>
                      </a:pPr>
                      <a:r>
                        <a:rPr lang="es-ES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(LABIOS, MEJILLAS,  PALADAR DURO, PALADAR  BLANDO, DIENTES).</a:t>
                      </a: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223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ESÓFAGO</a:t>
                      </a: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ESTÓMAGO</a:t>
                      </a: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235"/>
                        </a:lnSpc>
                        <a:spcBef>
                          <a:spcPts val="0"/>
                        </a:spcBef>
                      </a:pP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INTESTINO DELGADO</a:t>
                      </a: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235"/>
                        </a:lnSpc>
                        <a:spcBef>
                          <a:spcPts val="0"/>
                        </a:spcBef>
                      </a:pP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(DUODENO, ÍLEON, YEYUNO)</a:t>
                      </a: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235"/>
                        </a:lnSpc>
                        <a:spcBef>
                          <a:spcPts val="0"/>
                        </a:spcBef>
                      </a:pPr>
                      <a:r>
                        <a:rPr lang="es-ES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INTESTINO GRUESO</a:t>
                      </a: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9535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lang="es-ES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(CIEGO, COLÓN, RECTO Y  CANAL ANAL)</a:t>
                      </a: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2954">
                <a:tc>
                  <a:txBody>
                    <a:bodyPr/>
                    <a:lstStyle/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lang="es-ES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FUNCIÓN</a:t>
                      </a: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 es el origen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 sistema digestivo, el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cual tiene como función la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incorporación de</a:t>
                      </a:r>
                    </a:p>
                    <a:p>
                      <a:pPr marL="0" algn="ctr">
                        <a:lnSpc>
                          <a:spcPts val="110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alimentos, que se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convertirá en bolo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alimenticio gracias a la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masticación y a las</a:t>
                      </a:r>
                    </a:p>
                    <a:p>
                      <a:pPr marL="0" algn="ctr">
                        <a:lnSpc>
                          <a:spcPts val="107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enzimas salivales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principal función de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esófago es la de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transportar el bolo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alimenticio y los</a:t>
                      </a:r>
                    </a:p>
                    <a:p>
                      <a:pPr marL="0" algn="ctr">
                        <a:lnSpc>
                          <a:spcPts val="110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líquidos hacia el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estómago.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función del estómago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continuar con la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digestión de los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alimentos, iniciada en la</a:t>
                      </a:r>
                    </a:p>
                    <a:p>
                      <a:pPr marL="0" algn="ctr">
                        <a:lnSpc>
                          <a:spcPts val="110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cavidad bucal,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mezclándolos con los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jugos gástricos y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mezclándolos.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función del intestino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delgado es llevar a cabo la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digestión y la absorción de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 alimentos, gracias a</a:t>
                      </a:r>
                    </a:p>
                    <a:p>
                      <a:pPr marL="0" algn="ctr">
                        <a:lnSpc>
                          <a:spcPts val="110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unas enzimas producidas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 el hígado y el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páncreas.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encarga de la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absorción del agua y de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minerales, del quimo.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será transformado</a:t>
                      </a:r>
                    </a:p>
                    <a:p>
                      <a:pPr marL="0" algn="ctr">
                        <a:lnSpc>
                          <a:spcPts val="110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las heces fecales.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93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MUCOSA</a:t>
                      </a: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65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Labios: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Externamente: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 escamoso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estratificado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queratinizado.</a:t>
                      </a:r>
                    </a:p>
                    <a:p>
                      <a:pPr marL="0" algn="ctr">
                        <a:lnSpc>
                          <a:spcPts val="110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Interno: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Epitelio plano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estratificado no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queratinizado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paladar duro: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Mucosa</a:t>
                      </a:r>
                    </a:p>
                    <a:p>
                      <a:pPr marL="0" algn="ctr">
                        <a:lnSpc>
                          <a:spcPts val="107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masticatoria</a:t>
                      </a:r>
                    </a:p>
                    <a:p>
                      <a:pPr marL="0" algn="ctr">
                        <a:lnSpc>
                          <a:spcPts val="123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paladar blando: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Mucosa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revestimiento</a:t>
                      </a:r>
                    </a:p>
                    <a:p>
                      <a:pPr marL="0" algn="ctr">
                        <a:lnSpc>
                          <a:spcPts val="109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dientes: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mineralizado</a:t>
                      </a:r>
                    </a:p>
                    <a:p>
                      <a:pPr marL="0" algn="ctr">
                        <a:lnSpc>
                          <a:spcPts val="109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Lengua: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 plano</a:t>
                      </a:r>
                    </a:p>
                    <a:p>
                      <a:pPr marL="0" algn="ctr">
                        <a:lnSpc>
                          <a:spcPts val="110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estratificado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queratinizado en el dorso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no queratinizado en la</a:t>
                      </a:r>
                    </a:p>
                    <a:p>
                      <a:pPr marL="0" algn="ctr">
                        <a:lnSpc>
                          <a:spcPts val="104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parte ventral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8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 plano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estratificado no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queratinizado.</a:t>
                      </a:r>
                    </a:p>
                    <a:p>
                      <a:pPr marL="0" algn="ctr">
                        <a:lnSpc>
                          <a:spcPts val="109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Glándulas esofágicas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mucosas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(Cerca de</a:t>
                      </a:r>
                    </a:p>
                    <a:p>
                      <a:pPr marL="0" algn="ctr">
                        <a:lnSpc>
                          <a:spcPts val="109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laringe y estomago)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297180" indent="-217804" algn="ctr">
                        <a:lnSpc>
                          <a:spcPts val="1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1940" algn="l"/>
                          <a:tab pos="282575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 cilíndrico  simple  mucoproductor.</a:t>
                      </a:r>
                    </a:p>
                    <a:p>
                      <a:pPr marL="0" marR="198755" indent="-217804" algn="ctr">
                        <a:lnSpc>
                          <a:spcPct val="953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1940" algn="l"/>
                          <a:tab pos="282575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Células parietales,  principales,  mucosas y  endocrinas.</a:t>
                      </a:r>
                    </a:p>
                    <a:p>
                      <a:pPr marL="0" marR="57785" indent="-217804" algn="ctr">
                        <a:lnSpc>
                          <a:spcPts val="1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1940" algn="l"/>
                          <a:tab pos="282575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Lamina propia: tejido  conectivo laxo.</a:t>
                      </a: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0" marR="148590" indent="-217170" algn="ctr">
                        <a:lnSpc>
                          <a:spcPts val="1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2575" algn="l"/>
                          <a:tab pos="28321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 cilíndrico  simple con  vellosidades y células  caliciformes.</a:t>
                      </a:r>
                    </a:p>
                    <a:p>
                      <a:pPr marL="0" marR="132715" indent="-217170" algn="ctr">
                        <a:lnSpc>
                          <a:spcPct val="955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2575" algn="l"/>
                          <a:tab pos="28321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Glándulas intestinales  (Criptas de  Lieberkuhn).</a:t>
                      </a:r>
                    </a:p>
                    <a:p>
                      <a:pPr marL="0" marR="302260" indent="-217170" algn="ctr">
                        <a:lnSpc>
                          <a:spcPts val="1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2575" algn="l"/>
                          <a:tab pos="28321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Células acidofilicas  granulares.</a:t>
                      </a:r>
                    </a:p>
                    <a:p>
                      <a:pPr marL="0" marR="87630" indent="-217170" algn="ctr">
                        <a:lnSpc>
                          <a:spcPts val="1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2575" algn="l"/>
                          <a:tab pos="28321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íleon hay placas de  Peyer</a:t>
                      </a: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0" marR="264795" indent="-217170" algn="ctr">
                        <a:lnSpc>
                          <a:spcPts val="1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1940" algn="l"/>
                          <a:tab pos="282575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 cilíndrico  simple. Sin  Vellosidades</a:t>
                      </a:r>
                    </a:p>
                    <a:p>
                      <a:pPr marL="0" marR="600075" indent="-217170" algn="ctr">
                        <a:lnSpc>
                          <a:spcPts val="1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1940" algn="l"/>
                          <a:tab pos="282575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Criptas de  Lieberkuhn</a:t>
                      </a:r>
                    </a:p>
                    <a:p>
                      <a:pPr marL="0" marR="106680" indent="-217170" algn="ctr">
                        <a:lnSpc>
                          <a:spcPct val="954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1940" algn="l"/>
                          <a:tab pos="282575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Mayor cantidad de  células caliciformes  que en el intestino  delgado.</a:t>
                      </a:r>
                    </a:p>
                    <a:p>
                      <a:pPr marL="0" marR="187960" indent="-217170" algn="ctr">
                        <a:lnSpc>
                          <a:spcPct val="954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1940" algn="l"/>
                          <a:tab pos="282575" algn="l"/>
                        </a:tabLst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el recto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hay  epitelio cilíndrico  simple. A partir de  la línea pectínea  hacia afuera hay  epitelio plano  estratificado no  queratinizado</a:t>
                      </a:r>
                    </a:p>
                  </a:txBody>
                  <a:tcPr marL="0" marR="0" marT="10795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4218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SUBMUCOSA</a:t>
                      </a: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93395" algn="ctr">
                        <a:lnSpc>
                          <a:spcPts val="122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Labios: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Glándulas  serosas y mixtas.</a:t>
                      </a:r>
                    </a:p>
                    <a:p>
                      <a:pPr marL="0" algn="ctr">
                        <a:lnSpc>
                          <a:spcPts val="113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paladar duro: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Glándulas</a:t>
                      </a:r>
                    </a:p>
                    <a:p>
                      <a:pPr marL="0" marR="458470" algn="ctr">
                        <a:lnSpc>
                          <a:spcPct val="953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salivales mucosas.  </a:t>
                      </a: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paladar blando: 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Glándulas salivales  mucosas.</a:t>
                      </a:r>
                    </a:p>
                    <a:p>
                      <a:pPr marL="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dientes: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tiene</a:t>
                      </a:r>
                      <a:r>
                        <a:rPr lang="es-ES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Lengua: Glándulas</a:t>
                      </a:r>
                    </a:p>
                    <a:p>
                      <a:pPr marL="0" algn="ctr">
                        <a:lnSpc>
                          <a:spcPts val="1240"/>
                        </a:lnSpc>
                        <a:spcBef>
                          <a:spcPts val="0"/>
                        </a:spcBef>
                      </a:pP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mixtas</a:t>
                      </a: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7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 conectivo laxo,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19405" algn="ctr">
                        <a:lnSpc>
                          <a:spcPct val="954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vasos sanguíneos,  nervios y Glándulas  submucosas.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7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Fibras colágenas, vasos</a:t>
                      </a:r>
                    </a:p>
                    <a:p>
                      <a:pPr marL="0" marR="289560" algn="ctr">
                        <a:lnSpc>
                          <a:spcPct val="954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sanguíneos, tejido  adiposo y plexo  nervioso submucoso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32715" indent="-217170" algn="ctr">
                        <a:lnSpc>
                          <a:spcPct val="954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2575" algn="l"/>
                          <a:tab pos="28321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 conectivo laxo,  tejido linfático difuso y  nódulos linfáticos  solitarios, vasos  linfáticos y vasos  sanguíneos.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06375" indent="-217170" algn="ctr">
                        <a:lnSpc>
                          <a:spcPts val="121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2575" algn="l"/>
                          <a:tab pos="283210" algn="l"/>
                        </a:tabLst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Duodeno: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glándulas  de Brunner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7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 conectivo denso,</a:t>
                      </a:r>
                    </a:p>
                    <a:p>
                      <a:pPr marL="0" marR="302895" algn="ctr">
                        <a:lnSpc>
                          <a:spcPct val="954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vasos sanguíneos y  algunas zonas con  tejido adiposo.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graphicFrame>
        <p:nvGraphicFramePr>
          <p:cNvPr id="3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601980"/>
              </p:ext>
            </p:extLst>
          </p:nvPr>
        </p:nvGraphicFramePr>
        <p:xfrm>
          <a:off x="698500" y="7461910"/>
          <a:ext cx="9537696" cy="34318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449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4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82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24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27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00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875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18745" indent="-301625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MUSCULAR DE LA  MUCOSA</a:t>
                      </a:r>
                    </a:p>
                  </a:txBody>
                  <a:tcPr marL="226" marR="226" marT="226" marB="226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" marR="226" marT="226" marB="226"/>
                </a:tc>
                <a:tc>
                  <a:txBody>
                    <a:bodyPr/>
                    <a:lstStyle/>
                    <a:p>
                      <a:pPr marL="0" marR="480059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endParaRPr lang="es-ES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80059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endParaRPr lang="es-CO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80059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Capa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muscular  longitudinal</a:t>
                      </a:r>
                    </a:p>
                  </a:txBody>
                  <a:tcPr marL="226" marR="226" marT="4036" marB="226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endParaRPr lang="es-ES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endParaRPr lang="es-CO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Musculo liso.</a:t>
                      </a:r>
                    </a:p>
                  </a:txBody>
                  <a:tcPr marL="226" marR="226" marT="226" marB="226"/>
                </a:tc>
                <a:tc>
                  <a:txBody>
                    <a:bodyPr/>
                    <a:lstStyle/>
                    <a:p>
                      <a:pPr marL="0" marR="8509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endParaRPr lang="es-ES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509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Muscular circular y  longitudinal (Musculo liso).</a:t>
                      </a:r>
                    </a:p>
                  </a:txBody>
                  <a:tcPr marL="226" marR="226" marT="4036" marB="226"/>
                </a:tc>
                <a:tc>
                  <a:txBody>
                    <a:bodyPr/>
                    <a:lstStyle/>
                    <a:p>
                      <a:pPr marL="0" marR="28702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endParaRPr lang="es-ES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702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Circular interna y  longitudinal externa.</a:t>
                      </a:r>
                    </a:p>
                  </a:txBody>
                  <a:tcPr marL="226" marR="226" marT="4036" marB="22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3207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MUSCULAR PROPIA</a:t>
                      </a:r>
                    </a:p>
                  </a:txBody>
                  <a:tcPr marL="226" marR="226" marT="226" marB="226"/>
                </a:tc>
                <a:tc>
                  <a:txBody>
                    <a:bodyPr/>
                    <a:lstStyle/>
                    <a:p>
                      <a:pPr marL="0" marR="598805" algn="ctr">
                        <a:lnSpc>
                          <a:spcPts val="121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Labios: Musculo  esquelético.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13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paladar duro: N/A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1915" algn="ctr">
                        <a:lnSpc>
                          <a:spcPts val="122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paladar blando: Musculo  esquelético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12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dientes: N/A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553720" algn="ctr">
                        <a:lnSpc>
                          <a:spcPts val="122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Lengua: Musculo  esquelético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" marR="226" marT="2131" marB="226"/>
                </a:tc>
                <a:tc>
                  <a:txBody>
                    <a:bodyPr/>
                    <a:lstStyle/>
                    <a:p>
                      <a:pPr marL="0" marR="473709" algn="ctr">
                        <a:lnSpc>
                          <a:spcPts val="121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Tercio superior:  Musculo estriado  esquelético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13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Tercio medio: Musculo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74345" algn="ctr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esquelético y liso  Tercio inferior:  Musculo liso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" marR="226" marT="2131" marB="226"/>
                </a:tc>
                <a:tc>
                  <a:txBody>
                    <a:bodyPr/>
                    <a:lstStyle/>
                    <a:p>
                      <a:pPr marL="0" marR="99695" algn="ctr">
                        <a:lnSpc>
                          <a:spcPct val="955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Posee 3 capas: Oblicua  interna, circular media y  longitudinal externa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" marR="226" marT="226" marB="226"/>
                </a:tc>
                <a:tc>
                  <a:txBody>
                    <a:bodyPr/>
                    <a:lstStyle/>
                    <a:p>
                      <a:pPr marL="0" marR="15240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Circular, plexo mienterico  y longitudinal.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" marR="226" marT="4671" marB="226"/>
                </a:tc>
                <a:tc>
                  <a:txBody>
                    <a:bodyPr/>
                    <a:lstStyle/>
                    <a:p>
                      <a:pPr marL="0" marR="85090" indent="-217170" algn="ctr">
                        <a:lnSpc>
                          <a:spcPts val="1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1940" algn="l"/>
                          <a:tab pos="282575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Posee tenias (fibras  agrupadas de la  capa longitudinal  externa).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44780" indent="-217170" algn="ctr">
                        <a:lnSpc>
                          <a:spcPct val="953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81940" algn="l"/>
                          <a:tab pos="282575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ano, esfínter  interno es musculo  liso y el externo  estriado.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" marR="226" marT="14831" marB="22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17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MESENTERIO</a:t>
                      </a:r>
                    </a:p>
                  </a:txBody>
                  <a:tcPr marL="226" marR="226" marT="226" marB="226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" marR="226" marT="226" marB="226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endParaRPr lang="es-ES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Adventicia</a:t>
                      </a: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" marR="226" marT="226" marB="226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endParaRPr lang="es-ES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Serosa</a:t>
                      </a:r>
                    </a:p>
                  </a:txBody>
                  <a:tcPr marL="226" marR="226" marT="226" marB="226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endParaRPr lang="es-ES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Serosa</a:t>
                      </a:r>
                    </a:p>
                  </a:txBody>
                  <a:tcPr marL="226" marR="226" marT="226" marB="226"/>
                </a:tc>
                <a:tc>
                  <a:txBody>
                    <a:bodyPr/>
                    <a:lstStyle/>
                    <a:p>
                      <a:pPr marL="0" marR="25781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endParaRPr lang="es-ES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57810" algn="ctr">
                        <a:lnSpc>
                          <a:spcPts val="12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Serosa. Menos en el  recto y el ano.</a:t>
                      </a:r>
                    </a:p>
                  </a:txBody>
                  <a:tcPr marL="226" marR="226" marT="4036" marB="22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B6B6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543</Words>
  <Application>Microsoft Office PowerPoint</Application>
  <PresentationFormat>Personalizado</PresentationFormat>
  <Paragraphs>158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Symbol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2023-03-01T19:49:49Z</dcterms:created>
  <dcterms:modified xsi:type="dcterms:W3CDTF">2024-02-02T20:44:38Z</dcterms:modified>
</cp:coreProperties>
</file>